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90" r:id="rId3"/>
    <p:sldId id="293" r:id="rId4"/>
    <p:sldId id="265" r:id="rId5"/>
    <p:sldId id="267" r:id="rId6"/>
    <p:sldId id="305" r:id="rId7"/>
    <p:sldId id="306" r:id="rId8"/>
    <p:sldId id="304" r:id="rId9"/>
    <p:sldId id="297" r:id="rId10"/>
    <p:sldId id="298" r:id="rId11"/>
    <p:sldId id="299" r:id="rId12"/>
    <p:sldId id="300" r:id="rId13"/>
    <p:sldId id="301" r:id="rId14"/>
    <p:sldId id="296" r:id="rId15"/>
    <p:sldId id="291" r:id="rId16"/>
    <p:sldId id="292" r:id="rId17"/>
    <p:sldId id="283" r:id="rId18"/>
    <p:sldId id="295" r:id="rId19"/>
    <p:sldId id="294" r:id="rId20"/>
    <p:sldId id="273" r:id="rId21"/>
    <p:sldId id="266" r:id="rId22"/>
  </p:sldIdLst>
  <p:sldSz cx="9144000" cy="5143500" type="screen16x9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sannah Beatty-Tucker" initials="SBT" lastIdx="0" clrIdx="0"/>
  <p:cmAuthor id="1" name="jc mo" initials="jm" lastIdx="1" clrIdx="1"/>
  <p:cmAuthor id="2" name="jc mo" initials="jm [2]" lastIdx="1" clrIdx="2"/>
  <p:cmAuthor id="3" name="jc mo" initials="jm [3]" lastIdx="1" clrIdx="3"/>
  <p:cmAuthor id="4" name="jc mo" initials="jm [4]" lastIdx="1" clrIdx="4"/>
  <p:cmAuthor id="5" name="Gibson, Elizabeth (ELS-CMA)" initials="GE(" lastIdx="6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C00"/>
    <a:srgbClr val="E18540"/>
    <a:srgbClr val="595959"/>
    <a:srgbClr val="222B3C"/>
    <a:srgbClr val="D7EAEF"/>
    <a:srgbClr val="F0802A"/>
    <a:srgbClr val="EC8700"/>
    <a:srgbClr val="929598"/>
    <a:srgbClr val="FFC003"/>
    <a:srgbClr val="FFB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6"/>
    <p:restoredTop sz="94378" autoAdjust="0"/>
  </p:normalViewPr>
  <p:slideViewPr>
    <p:cSldViewPr>
      <p:cViewPr varScale="1">
        <p:scale>
          <a:sx n="98" d="100"/>
          <a:sy n="98" d="100"/>
        </p:scale>
        <p:origin x="642" y="78"/>
      </p:cViewPr>
      <p:guideLst>
        <p:guide orient="horz" pos="1620"/>
        <p:guide pos="2880"/>
      </p:guideLst>
    </p:cSldViewPr>
  </p:slideViewPr>
  <p:notesTextViewPr>
    <p:cViewPr>
      <p:scale>
        <a:sx n="85" d="100"/>
        <a:sy n="85" d="100"/>
      </p:scale>
      <p:origin x="0" y="0"/>
    </p:cViewPr>
  </p:notesTextViewPr>
  <p:notesViewPr>
    <p:cSldViewPr>
      <p:cViewPr varScale="1">
        <p:scale>
          <a:sx n="169" d="100"/>
          <a:sy n="169" d="100"/>
        </p:scale>
        <p:origin x="48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commentAuthors" Target="commentAuthor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notesMaster" Target="notesMasters/notesMaster1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>
                <a:alpha val="74000"/>
              </a:schemeClr>
            </a:solidFill>
            <a:ln>
              <a:noFill/>
            </a:ln>
            <a:effectLst>
              <a:innerShdw blurRad="114300">
                <a:schemeClr val="accent1">
                  <a:lumMod val="75000"/>
                </a:schemeClr>
              </a:inn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Sheet1!$C$4:$C$41</c:f>
              <c:strCache>
                <c:ptCount val="38"/>
                <c:pt idx="0">
                  <c:v>Prof. JKM Kuwornu</c:v>
                </c:pt>
                <c:pt idx="1">
                  <c:v>Dr. B Amfo</c:v>
                </c:pt>
                <c:pt idx="2">
                  <c:v>Dr. RK. Bannor</c:v>
                </c:pt>
                <c:pt idx="3">
                  <c:v>Dr. J Owusu-Kwarteng </c:v>
                </c:pt>
                <c:pt idx="4">
                  <c:v>Dr. NO Mensah</c:v>
                </c:pt>
                <c:pt idx="5">
                  <c:v>Ms. HO Kyeremeh</c:v>
                </c:pt>
                <c:pt idx="6">
                  <c:v>Mr. A Donkor</c:v>
                </c:pt>
                <c:pt idx="7">
                  <c:v>Mr. EC Amrago</c:v>
                </c:pt>
                <c:pt idx="8">
                  <c:v>Prof. C Adarkwah</c:v>
                </c:pt>
                <c:pt idx="9">
                  <c:v>Dr. SA Anang</c:v>
                </c:pt>
                <c:pt idx="10">
                  <c:v>Mr. F Osei Tutu</c:v>
                </c:pt>
                <c:pt idx="11">
                  <c:v>Mr. JK Asare</c:v>
                </c:pt>
                <c:pt idx="12">
                  <c:v>Dr. JP. Anankware</c:v>
                </c:pt>
                <c:pt idx="13">
                  <c:v>Dr. EF Donkor</c:v>
                </c:pt>
                <c:pt idx="14">
                  <c:v>Mr. RR Adjei</c:v>
                </c:pt>
                <c:pt idx="15">
                  <c:v>Mr. SKC Kyire</c:v>
                </c:pt>
                <c:pt idx="16">
                  <c:v>Mr. N Ibrahim</c:v>
                </c:pt>
                <c:pt idx="17">
                  <c:v>Dr. D Boateng-Gyambiby</c:v>
                </c:pt>
                <c:pt idx="18">
                  <c:v>Dr PM Norshie</c:v>
                </c:pt>
                <c:pt idx="19">
                  <c:v>Dr. AA Khalid</c:v>
                </c:pt>
                <c:pt idx="20">
                  <c:v>Dr. FA Ansah</c:v>
                </c:pt>
                <c:pt idx="21">
                  <c:v>Dr. PK Bordoh</c:v>
                </c:pt>
                <c:pt idx="22">
                  <c:v>Dr. A Muntala</c:v>
                </c:pt>
                <c:pt idx="23">
                  <c:v>Dr. DN Afreh</c:v>
                </c:pt>
                <c:pt idx="24">
                  <c:v>Dr. KG Santo</c:v>
                </c:pt>
                <c:pt idx="25">
                  <c:v>Dr. K Atakora</c:v>
                </c:pt>
                <c:pt idx="26">
                  <c:v>Dr. F Eyahanyo</c:v>
                </c:pt>
                <c:pt idx="27">
                  <c:v>Dr. CKK Nyaaba</c:v>
                </c:pt>
                <c:pt idx="28">
                  <c:v>Dr. MPM Izideen</c:v>
                </c:pt>
                <c:pt idx="29">
                  <c:v>Dr. D Aidoo-Mensah</c:v>
                </c:pt>
                <c:pt idx="30">
                  <c:v>Dr. L Hope</c:v>
                </c:pt>
                <c:pt idx="31">
                  <c:v>Dr. BO Atta</c:v>
                </c:pt>
                <c:pt idx="32">
                  <c:v>Mr. ED Yeboah</c:v>
                </c:pt>
                <c:pt idx="33">
                  <c:v>Mr. C Asumah</c:v>
                </c:pt>
                <c:pt idx="34">
                  <c:v>Dr. P Asiedu</c:v>
                </c:pt>
                <c:pt idx="35">
                  <c:v>Dr. BA Hagan</c:v>
                </c:pt>
                <c:pt idx="36">
                  <c:v>Dr. MA Nartey</c:v>
                </c:pt>
                <c:pt idx="37">
                  <c:v>Dr. T. Nakuja</c:v>
                </c:pt>
              </c:strCache>
            </c:strRef>
          </c:cat>
          <c:val>
            <c:numRef>
              <c:f>Sheet1!$D$4:$D$41</c:f>
              <c:numCache>
                <c:formatCode>General</c:formatCode>
                <c:ptCount val="38"/>
                <c:pt idx="0">
                  <c:v>13</c:v>
                </c:pt>
                <c:pt idx="1">
                  <c:v>12</c:v>
                </c:pt>
                <c:pt idx="2">
                  <c:v>8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5F-4128-8B96-8EE2CBDA761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322032328"/>
        <c:axId val="402153088"/>
      </c:areaChart>
      <c:catAx>
        <c:axId val="322032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AUthors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02153088"/>
        <c:crosses val="autoZero"/>
        <c:auto val="1"/>
        <c:lblAlgn val="ctr"/>
        <c:lblOffset val="100"/>
        <c:noMultiLvlLbl val="0"/>
      </c:catAx>
      <c:valAx>
        <c:axId val="4021530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Number of Publications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220323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>
        <a:lumMod val="50000"/>
      </cs:styleClr>
    </cs:fontRef>
    <cs:defRPr sz="10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74000"/>
        </a:schemeClr>
      </a:solidFill>
      <a:effectLst>
        <a:innerShdw blurRad="114300">
          <a:schemeClr val="phClr">
            <a:lumMod val="75000"/>
          </a:schemeClr>
        </a:innerShdw>
      </a:effectLst>
    </cs:spPr>
  </cs:dataPoint>
  <cs:dataPoint3D>
    <cs:lnRef idx="0"/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74000"/>
        </a:schemeClr>
      </a:solidFill>
      <a:effectLst>
        <a:innerShdw blurRad="114300">
          <a:schemeClr val="phClr">
            <a:lumMod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5BF5F-C55B-4986-B4F5-EC3E11412C6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243C6-9E8D-429E-8A66-821B8210B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7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26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9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96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8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75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68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7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25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61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41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90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33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45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324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53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10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5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373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71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9562-2EFD-CB4A-8A83-430077CAB11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6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1881-5242-4472-B9C6-94AEF787A7B4}" type="datetime1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7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730F1-8A36-4654-BC58-1BD6FF4995C8}" type="datetime1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7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C5D83-9451-48AF-A845-9FA8396B38F0}" type="datetime1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5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6DE7-88A3-40F2-B3B2-739D41336DA7}" type="datetime1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8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C269-55FB-4094-96B0-1D39D1D3B04B}" type="datetime1">
              <a:rPr lang="en-US" smtClean="0"/>
              <a:t>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2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7923-C0ED-4B4D-AD7E-D835122E5FA5}" type="datetime1">
              <a:rPr lang="en-US" smtClean="0"/>
              <a:t>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7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1C45-D0C7-4E54-A765-C79E5A7F4728}" type="datetime1">
              <a:rPr lang="en-US" smtClean="0"/>
              <a:t>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9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DD7AA-F646-45B4-9F28-0705F333263E}" type="datetime1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3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18F76-0CAA-4518-9438-033AC8AA7176}" type="datetime1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518B2-0D30-40C3-9C72-B5A0A8FAB0D5}" type="datetime1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09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BB527-BBBF-4F72-9DE8-5071C6C4F81B}" type="datetime1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26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0C26A-F339-41C7-B2AF-391B137E5429}" type="datetime1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6CF2D-F7B5-4DEA-BA4A-2C2D3142C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5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jpe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.png" /><Relationship Id="rId11" Type="http://schemas.openxmlformats.org/officeDocument/2006/relationships/image" Target="../media/image9.png" /><Relationship Id="rId5" Type="http://schemas.openxmlformats.org/officeDocument/2006/relationships/image" Target="../media/image3.png" /><Relationship Id="rId10" Type="http://schemas.openxmlformats.org/officeDocument/2006/relationships/image" Target="../media/image8.png" /><Relationship Id="rId4" Type="http://schemas.openxmlformats.org/officeDocument/2006/relationships/image" Target="../media/image2.png" /><Relationship Id="rId9" Type="http://schemas.openxmlformats.org/officeDocument/2006/relationships/image" Target="../media/image7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jpe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2.png" /><Relationship Id="rId7" Type="http://schemas.openxmlformats.org/officeDocument/2006/relationships/image" Target="../media/image12.png" /><Relationship Id="rId12" Type="http://schemas.openxmlformats.org/officeDocument/2006/relationships/image" Target="../media/image17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.png" /><Relationship Id="rId11" Type="http://schemas.openxmlformats.org/officeDocument/2006/relationships/image" Target="../media/image16.png" /><Relationship Id="rId5" Type="http://schemas.openxmlformats.org/officeDocument/2006/relationships/image" Target="../media/image10.png" /><Relationship Id="rId10" Type="http://schemas.openxmlformats.org/officeDocument/2006/relationships/image" Target="../media/image15.png" /><Relationship Id="rId4" Type="http://schemas.openxmlformats.org/officeDocument/2006/relationships/image" Target="../media/image1.jpeg" /><Relationship Id="rId9" Type="http://schemas.openxmlformats.org/officeDocument/2006/relationships/image" Target="../media/image1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7" Type="http://schemas.openxmlformats.org/officeDocument/2006/relationships/image" Target="../media/image1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.png" /><Relationship Id="rId5" Type="http://schemas.openxmlformats.org/officeDocument/2006/relationships/image" Target="../media/image20.png" /><Relationship Id="rId4" Type="http://schemas.openxmlformats.org/officeDocument/2006/relationships/image" Target="../media/image19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3.png" /><Relationship Id="rId5" Type="http://schemas.openxmlformats.org/officeDocument/2006/relationships/image" Target="../media/image22.png" /><Relationship Id="rId4" Type="http://schemas.openxmlformats.org/officeDocument/2006/relationships/image" Target="../media/image2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 /><Relationship Id="rId3" Type="http://schemas.openxmlformats.org/officeDocument/2006/relationships/image" Target="../media/image21.png" /><Relationship Id="rId7" Type="http://schemas.openxmlformats.org/officeDocument/2006/relationships/image" Target="../media/image2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5.png" /><Relationship Id="rId5" Type="http://schemas.openxmlformats.org/officeDocument/2006/relationships/image" Target="../media/image24.png" /><Relationship Id="rId4" Type="http://schemas.openxmlformats.org/officeDocument/2006/relationships/image" Target="../media/image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7" Type="http://schemas.openxmlformats.org/officeDocument/2006/relationships/image" Target="../media/image30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9.png" /><Relationship Id="rId5" Type="http://schemas.openxmlformats.org/officeDocument/2006/relationships/image" Target="../media/image28.png" /><Relationship Id="rId4" Type="http://schemas.openxmlformats.org/officeDocument/2006/relationships/image" Target="../media/image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2.png" /><Relationship Id="rId5" Type="http://schemas.openxmlformats.org/officeDocument/2006/relationships/image" Target="../media/image31.png" /><Relationship Id="rId4" Type="http://schemas.openxmlformats.org/officeDocument/2006/relationships/image" Target="../media/image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3.png" /><Relationship Id="rId4" Type="http://schemas.openxmlformats.org/officeDocument/2006/relationships/image" Target="../media/image2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4.png" /><Relationship Id="rId4" Type="http://schemas.openxmlformats.org/officeDocument/2006/relationships/image" Target="../media/image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5.png" /><Relationship Id="rId4" Type="http://schemas.openxmlformats.org/officeDocument/2006/relationships/image" Target="../media/image2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6.png" /><Relationship Id="rId4" Type="http://schemas.openxmlformats.org/officeDocument/2006/relationships/image" Target="../media/image2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8.png" /><Relationship Id="rId5" Type="http://schemas.openxmlformats.org/officeDocument/2006/relationships/image" Target="../media/image37.png" /><Relationship Id="rId4" Type="http://schemas.openxmlformats.org/officeDocument/2006/relationships/image" Target="../media/image2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48.png" /><Relationship Id="rId3" Type="http://schemas.openxmlformats.org/officeDocument/2006/relationships/image" Target="../media/image39.png" /><Relationship Id="rId7" Type="http://schemas.openxmlformats.org/officeDocument/2006/relationships/image" Target="../media/image43.png" /><Relationship Id="rId12" Type="http://schemas.openxmlformats.org/officeDocument/2006/relationships/image" Target="../media/image47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2.png" /><Relationship Id="rId11" Type="http://schemas.openxmlformats.org/officeDocument/2006/relationships/image" Target="../media/image21.png" /><Relationship Id="rId5" Type="http://schemas.openxmlformats.org/officeDocument/2006/relationships/image" Target="../media/image41.png" /><Relationship Id="rId10" Type="http://schemas.openxmlformats.org/officeDocument/2006/relationships/image" Target="../media/image46.png" /><Relationship Id="rId4" Type="http://schemas.openxmlformats.org/officeDocument/2006/relationships/image" Target="../media/image40.png" /><Relationship Id="rId9" Type="http://schemas.openxmlformats.org/officeDocument/2006/relationships/image" Target="../media/image45.png" /><Relationship Id="rId14" Type="http://schemas.openxmlformats.org/officeDocument/2006/relationships/image" Target="../media/image2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 /><Relationship Id="rId13" Type="http://schemas.openxmlformats.org/officeDocument/2006/relationships/image" Target="../media/image53.png" /><Relationship Id="rId3" Type="http://schemas.openxmlformats.org/officeDocument/2006/relationships/image" Target="../media/image39.png" /><Relationship Id="rId7" Type="http://schemas.openxmlformats.org/officeDocument/2006/relationships/image" Target="../media/image21.png" /><Relationship Id="rId12" Type="http://schemas.openxmlformats.org/officeDocument/2006/relationships/image" Target="../media/image52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4.png" /><Relationship Id="rId11" Type="http://schemas.openxmlformats.org/officeDocument/2006/relationships/image" Target="../media/image51.png" /><Relationship Id="rId5" Type="http://schemas.openxmlformats.org/officeDocument/2006/relationships/image" Target="../media/image42.png" /><Relationship Id="rId10" Type="http://schemas.openxmlformats.org/officeDocument/2006/relationships/image" Target="../media/image50.png" /><Relationship Id="rId4" Type="http://schemas.openxmlformats.org/officeDocument/2006/relationships/image" Target="../media/image40.png" /><Relationship Id="rId9" Type="http://schemas.openxmlformats.org/officeDocument/2006/relationships/image" Target="../media/image49.png" /><Relationship Id="rId14" Type="http://schemas.openxmlformats.org/officeDocument/2006/relationships/image" Target="../media/image54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3" Type="http://schemas.openxmlformats.org/officeDocument/2006/relationships/image" Target="../media/image39.png" /><Relationship Id="rId7" Type="http://schemas.openxmlformats.org/officeDocument/2006/relationships/image" Target="../media/image43.png" /><Relationship Id="rId12" Type="http://schemas.openxmlformats.org/officeDocument/2006/relationships/image" Target="../media/image2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2.png" /><Relationship Id="rId11" Type="http://schemas.openxmlformats.org/officeDocument/2006/relationships/image" Target="../media/image48.png" /><Relationship Id="rId5" Type="http://schemas.openxmlformats.org/officeDocument/2006/relationships/image" Target="../media/image41.png" /><Relationship Id="rId10" Type="http://schemas.openxmlformats.org/officeDocument/2006/relationships/image" Target="../media/image21.png" /><Relationship Id="rId4" Type="http://schemas.openxmlformats.org/officeDocument/2006/relationships/image" Target="../media/image40.png" /><Relationship Id="rId9" Type="http://schemas.openxmlformats.org/officeDocument/2006/relationships/image" Target="../media/image45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.png" /><Relationship Id="rId4" Type="http://schemas.openxmlformats.org/officeDocument/2006/relationships/image" Target="../media/image1.jpeg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6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Relationship Id="rId5" Type="http://schemas.openxmlformats.org/officeDocument/2006/relationships/chart" Target="../charts/chart1.xml" /><Relationship Id="rId4" Type="http://schemas.openxmlformats.org/officeDocument/2006/relationships/image" Target="../media/image2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58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7.png" /><Relationship Id="rId5" Type="http://schemas.openxmlformats.org/officeDocument/2006/relationships/image" Target="../media/image56.png" /><Relationship Id="rId4" Type="http://schemas.openxmlformats.org/officeDocument/2006/relationships/image" Target="../media/image1.jpe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9.jpeg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39555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-4445" y="4262363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5" y="-220330"/>
            <a:ext cx="142875" cy="10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71977" y="1184958"/>
            <a:ext cx="6673919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RESEARCH &amp; </a:t>
            </a:r>
          </a:p>
          <a:p>
            <a:pPr algn="ctr">
              <a:lnSpc>
                <a:spcPct val="80000"/>
              </a:lnSpc>
            </a:pPr>
            <a:r>
              <a:rPr lang="en-US" sz="7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CAPACITY BUILDING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762000" y="-400050"/>
            <a:ext cx="0" cy="4620880"/>
          </a:xfrm>
          <a:prstGeom prst="line">
            <a:avLst/>
          </a:prstGeom>
          <a:ln w="15875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16200000" flipH="1">
            <a:off x="-141627" y="1793203"/>
            <a:ext cx="3636052" cy="1219201"/>
          </a:xfrm>
          <a:prstGeom prst="bentConnector3">
            <a:avLst>
              <a:gd name="adj1" fmla="val 53504"/>
            </a:avLst>
          </a:prstGeom>
          <a:ln w="1270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57302" y="1301766"/>
            <a:ext cx="761546" cy="104138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67250" y="2724150"/>
            <a:ext cx="951598" cy="130258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-190499" y="212223"/>
            <a:ext cx="685800" cy="4516587"/>
            <a:chOff x="-190499" y="212223"/>
            <a:chExt cx="685800" cy="451658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212223"/>
              <a:ext cx="685800" cy="93786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1411496"/>
              <a:ext cx="685800" cy="93786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2593550"/>
              <a:ext cx="685800" cy="93786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3790950"/>
              <a:ext cx="685800" cy="937860"/>
            </a:xfrm>
            <a:prstGeom prst="rect">
              <a:avLst/>
            </a:prstGeom>
          </p:spPr>
        </p:pic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35" y="3028950"/>
            <a:ext cx="984502" cy="19429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63" y="21215"/>
            <a:ext cx="1964776" cy="4490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9042" y="1295995"/>
            <a:ext cx="789082" cy="1054922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509" y="3009229"/>
            <a:ext cx="910223" cy="12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315182" y="4330102"/>
            <a:ext cx="500001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Presented By.</a:t>
            </a:r>
          </a:p>
          <a:p>
            <a:pPr algn="ctr">
              <a:lnSpc>
                <a:spcPts val="1700"/>
              </a:lnSpc>
            </a:pP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Dr. R. K. </a:t>
            </a:r>
            <a:r>
              <a:rPr lang="en-US" sz="1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Bannor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700"/>
              </a:lnSpc>
            </a:pP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Dean, SOAT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2027" y="89488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zonia" panose="02000507060000020003" pitchFamily="2" charset="0"/>
              </a:rPr>
              <a:t>Office of the Dean of School of Agriculture and Technology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4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39555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5" y="-220330"/>
            <a:ext cx="142875" cy="10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42846" y="694875"/>
            <a:ext cx="6249922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SCHOOL OF AGRICULTURE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8196" y="2765511"/>
            <a:ext cx="64008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Scopus Publication Analysis – December 2021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762000" y="-400050"/>
            <a:ext cx="0" cy="4620880"/>
          </a:xfrm>
          <a:prstGeom prst="line">
            <a:avLst/>
          </a:prstGeom>
          <a:ln w="15875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16200000" flipH="1">
            <a:off x="-141627" y="1793203"/>
            <a:ext cx="3636052" cy="1219201"/>
          </a:xfrm>
          <a:prstGeom prst="bentConnector3">
            <a:avLst>
              <a:gd name="adj1" fmla="val 53504"/>
            </a:avLst>
          </a:prstGeom>
          <a:ln w="1270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57302" y="1301766"/>
            <a:ext cx="761546" cy="104138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67250" y="2724150"/>
            <a:ext cx="951598" cy="130258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-190499" y="212223"/>
            <a:ext cx="685800" cy="4516587"/>
            <a:chOff x="-190499" y="212223"/>
            <a:chExt cx="685800" cy="451658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212223"/>
              <a:ext cx="685800" cy="93786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1411496"/>
              <a:ext cx="685800" cy="93786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2593550"/>
              <a:ext cx="685800" cy="93786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90499" y="3790950"/>
              <a:ext cx="685800" cy="937860"/>
            </a:xfrm>
            <a:prstGeom prst="rect">
              <a:avLst/>
            </a:prstGeom>
          </p:spPr>
        </p:pic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35" y="3028950"/>
            <a:ext cx="984502" cy="19429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7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0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6096" y="0"/>
            <a:ext cx="91440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25" y="-220330"/>
            <a:ext cx="142875" cy="1016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87519" y="305785"/>
            <a:ext cx="620077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Presentation Outline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93" y="716875"/>
            <a:ext cx="5452890" cy="386308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60" y="1765816"/>
            <a:ext cx="2336206" cy="138527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54597" y="2597831"/>
            <a:ext cx="386722" cy="52885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23521" y="2597831"/>
            <a:ext cx="386722" cy="5288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92444" y="2608897"/>
            <a:ext cx="377360" cy="5160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85358" y="2212021"/>
            <a:ext cx="1076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Scopus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42676" y="1077633"/>
            <a:ext cx="4777123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2880" indent="-182880" defTabSz="457200">
              <a:lnSpc>
                <a:spcPts val="1200"/>
              </a:lnSpc>
              <a:buSzPct val="90000"/>
              <a:buFont typeface="Wingdings" charset="2"/>
              <a:buChar char="q"/>
            </a:pPr>
            <a:r>
              <a:rPr lang="en-US" kern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University of Energy &amp; Natural Resources</a:t>
            </a:r>
          </a:p>
          <a:p>
            <a:pPr marL="182880" indent="-182880" defTabSz="457200">
              <a:lnSpc>
                <a:spcPts val="1200"/>
              </a:lnSpc>
              <a:buSzPct val="90000"/>
              <a:buFont typeface="Wingdings" charset="2"/>
              <a:buChar char="q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defTabSz="457200">
              <a:lnSpc>
                <a:spcPts val="1200"/>
              </a:lnSpc>
              <a:buSzPct val="90000"/>
            </a:pPr>
            <a:r>
              <a:rPr lang="en-US" kern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Scopus Publication Data Output</a:t>
            </a:r>
          </a:p>
          <a:p>
            <a:pPr defTabSz="457200">
              <a:lnSpc>
                <a:spcPts val="1200"/>
              </a:lnSpc>
              <a:buSzPct val="90000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r>
              <a:rPr lang="en-US" kern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School of Agriculture &amp; Technology Scopus</a:t>
            </a: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defTabSz="457200">
              <a:lnSpc>
                <a:spcPts val="1200"/>
              </a:lnSpc>
              <a:buSzPct val="90000"/>
            </a:pPr>
            <a:r>
              <a:rPr lang="en-US" kern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Publication Output</a:t>
            </a:r>
          </a:p>
          <a:p>
            <a:pPr defTabSz="457200">
              <a:lnSpc>
                <a:spcPts val="1200"/>
              </a:lnSpc>
              <a:buSzPct val="90000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r>
              <a:rPr lang="en-US" kern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Departmental Scopus Publication Output</a:t>
            </a: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r>
              <a:rPr lang="en-US" kern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Authors contribution</a:t>
            </a: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r>
              <a:rPr lang="en-US" kern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Gender statistics</a:t>
            </a:r>
          </a:p>
          <a:p>
            <a:pPr defTabSz="457200">
              <a:lnSpc>
                <a:spcPts val="1200"/>
              </a:lnSpc>
              <a:buSzPct val="90000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457200">
              <a:lnSpc>
                <a:spcPts val="1200"/>
              </a:lnSpc>
              <a:buSzPct val="90000"/>
              <a:buFont typeface="Wingdings" panose="05000000000000000000" pitchFamily="2" charset="2"/>
              <a:buChar char="q"/>
            </a:pPr>
            <a:endParaRPr lang="en-US" kern="1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4779">
            <a:off x="471557" y="1360454"/>
            <a:ext cx="274252" cy="281755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612">
            <a:off x="7051942" y="391840"/>
            <a:ext cx="1734506" cy="62496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3" y="3943350"/>
            <a:ext cx="971207" cy="92571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058" y="1110953"/>
            <a:ext cx="158662" cy="12731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00" y="1632349"/>
            <a:ext cx="158662" cy="12731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972" y="2238591"/>
            <a:ext cx="158662" cy="1273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3</a:t>
            </a:fld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96" y="2554670"/>
            <a:ext cx="135153" cy="10845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766" y="2851884"/>
            <a:ext cx="158662" cy="12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1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xmlns:p14="http://schemas.microsoft.com/office/powerpoint/2010/main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/>
      <p:bldP spid="3" grpId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5898" y="-23186"/>
            <a:ext cx="9139555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8575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University of Energy &amp; Natural Resources Scopus Output</a:t>
            </a:r>
          </a:p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For December 2021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13383" y="1727011"/>
            <a:ext cx="1786175" cy="528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ts val="1700"/>
              </a:lnSpc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charset="0"/>
                <a:ea typeface="Arial" charset="0"/>
                <a:cs typeface="Arial" charset="0"/>
              </a:rPr>
              <a:t>262</a:t>
            </a:r>
          </a:p>
          <a:p>
            <a:pPr algn="ctr"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Authors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32444" y="1462836"/>
            <a:ext cx="1614244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180</a:t>
            </a:r>
          </a:p>
          <a:p>
            <a:pPr algn="ctr">
              <a:lnSpc>
                <a:spcPts val="1700"/>
              </a:lnSpc>
            </a:pP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Journals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4848" y="2456272"/>
            <a:ext cx="197358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8</a:t>
            </a:r>
          </a:p>
          <a:p>
            <a:pPr algn="ctr"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Conference Papers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448" y="1370436"/>
            <a:ext cx="3004637" cy="3004637"/>
          </a:xfrm>
          <a:prstGeom prst="rect">
            <a:avLst/>
          </a:prstGeom>
          <a:effectLst>
            <a:outerShdw blurRad="342900" dist="190500" dir="5400000" sx="90000" sy="-19000" rotWithShape="0">
              <a:prstClr val="black">
                <a:alpha val="10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569" y="1110626"/>
            <a:ext cx="3586298" cy="3322842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358" y="1864071"/>
            <a:ext cx="582526" cy="70241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942" y="2648373"/>
            <a:ext cx="582526" cy="70241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63" y="1047476"/>
            <a:ext cx="582526" cy="70241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55" y="2436468"/>
            <a:ext cx="582526" cy="70241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425" y="1686286"/>
            <a:ext cx="582526" cy="70241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918" y="2819675"/>
            <a:ext cx="582526" cy="70241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33400" y="4547409"/>
            <a:ext cx="6476999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Scopus</a:t>
            </a:r>
            <a:r>
              <a:rPr lang="en-US" sz="16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is updated daily so you never miss the latest information.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99314" y="3319272"/>
            <a:ext cx="124841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1</a:t>
            </a:r>
          </a:p>
          <a:p>
            <a:pPr algn="ctr"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Erratum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5570" y="-323850"/>
            <a:ext cx="142875" cy="101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3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University of Energy &amp; Natural Resources Overall Subject Area Contribution in Scopus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602" y="793870"/>
            <a:ext cx="2660524" cy="37645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37" y="785358"/>
            <a:ext cx="6284836" cy="37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7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20452"/>
            <a:ext cx="8763000" cy="489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University of Energy &amp; Natural Resources Overall Subject Area Contribution in Scopus</a:t>
            </a:r>
          </a:p>
          <a:p>
            <a:pPr algn="ctr">
              <a:lnSpc>
                <a:spcPct val="8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(First 10 Authors)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452924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534226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4608657"/>
            <a:ext cx="2133600" cy="273844"/>
          </a:xfrm>
        </p:spPr>
        <p:txBody>
          <a:bodyPr/>
          <a:lstStyle/>
          <a:p>
            <a:fld id="{E3B6CF2D-F7B5-4DEA-BA4A-2C2D3142C203}" type="slidenum">
              <a:rPr lang="en-US" smtClean="0"/>
              <a:t>6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000" y="51435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Environmental Sciences</a:t>
            </a:r>
          </a:p>
        </p:txBody>
      </p:sp>
      <p:pic>
        <p:nvPicPr>
          <p:cNvPr id="19" name="Picture 18"/>
          <p:cNvPicPr/>
          <p:nvPr/>
        </p:nvPicPr>
        <p:blipFill rotWithShape="1">
          <a:blip r:embed="rId5"/>
          <a:srcRect l="3686" t="19669" r="74016" b="53282"/>
          <a:stretch/>
        </p:blipFill>
        <p:spPr bwMode="auto">
          <a:xfrm>
            <a:off x="382621" y="906202"/>
            <a:ext cx="3655979" cy="1817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548857" y="517863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Agricultural and Biological Sciences</a:t>
            </a:r>
          </a:p>
        </p:txBody>
      </p:sp>
      <p:sp>
        <p:nvSpPr>
          <p:cNvPr id="23" name="5-Point Star 22"/>
          <p:cNvSpPr/>
          <p:nvPr/>
        </p:nvSpPr>
        <p:spPr>
          <a:xfrm>
            <a:off x="580417" y="1389838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175" y="883682"/>
            <a:ext cx="2856566" cy="1827173"/>
          </a:xfrm>
          <a:prstGeom prst="rect">
            <a:avLst/>
          </a:prstGeom>
        </p:spPr>
      </p:pic>
      <p:sp>
        <p:nvSpPr>
          <p:cNvPr id="24" name="5-Point Star 23"/>
          <p:cNvSpPr/>
          <p:nvPr/>
        </p:nvSpPr>
        <p:spPr>
          <a:xfrm>
            <a:off x="5029200" y="1162356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5032664" y="1349771"/>
            <a:ext cx="69273" cy="69273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/>
          <p:cNvSpPr/>
          <p:nvPr/>
        </p:nvSpPr>
        <p:spPr>
          <a:xfrm>
            <a:off x="5056680" y="1863379"/>
            <a:ext cx="52045" cy="62975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105150"/>
            <a:ext cx="3657600" cy="2007635"/>
          </a:xfrm>
          <a:prstGeom prst="rect">
            <a:avLst/>
          </a:prstGeom>
        </p:spPr>
      </p:pic>
      <p:sp>
        <p:nvSpPr>
          <p:cNvPr id="27" name="5-Point Star 26"/>
          <p:cNvSpPr/>
          <p:nvPr/>
        </p:nvSpPr>
        <p:spPr>
          <a:xfrm>
            <a:off x="542317" y="3207786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517187" y="3411503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514755" y="3631903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>
            <a:off x="514755" y="4400550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81000" y="2821879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Social Sciences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8"/>
          <a:srcRect b="9564"/>
          <a:stretch/>
        </p:blipFill>
        <p:spPr>
          <a:xfrm>
            <a:off x="4912260" y="2986016"/>
            <a:ext cx="2838846" cy="2188271"/>
          </a:xfrm>
          <a:prstGeom prst="rect">
            <a:avLst/>
          </a:prstGeom>
        </p:spPr>
      </p:pic>
      <p:sp>
        <p:nvSpPr>
          <p:cNvPr id="33" name="5-Point Star 32"/>
          <p:cNvSpPr/>
          <p:nvPr/>
        </p:nvSpPr>
        <p:spPr>
          <a:xfrm>
            <a:off x="4995071" y="3731383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4980480" y="4383542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808708" y="2706318"/>
            <a:ext cx="353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Immunology and Microbiology</a:t>
            </a:r>
          </a:p>
        </p:txBody>
      </p:sp>
    </p:spTree>
    <p:extLst>
      <p:ext uri="{BB962C8B-B14F-4D97-AF65-F5344CB8AC3E}">
        <p14:creationId xmlns:p14="http://schemas.microsoft.com/office/powerpoint/2010/main" val="401863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University of Energy &amp; Natural Resources Overall Subject Area Contribution in Scopus</a:t>
            </a:r>
          </a:p>
          <a:p>
            <a:pPr algn="ctr">
              <a:lnSpc>
                <a:spcPct val="8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(First 10 Authors)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994502" y="2440886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992" y="848456"/>
            <a:ext cx="2857899" cy="2229161"/>
          </a:xfrm>
          <a:prstGeom prst="rect">
            <a:avLst/>
          </a:prstGeom>
        </p:spPr>
      </p:pic>
      <p:sp>
        <p:nvSpPr>
          <p:cNvPr id="13" name="5-Point Star 12"/>
          <p:cNvSpPr/>
          <p:nvPr/>
        </p:nvSpPr>
        <p:spPr>
          <a:xfrm>
            <a:off x="311192" y="975723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326594" y="1166623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326594" y="1383670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324162" y="1602745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334700" y="1823169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322540" y="2262472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333888" y="2872929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330648" y="2452160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2030" y="561924"/>
            <a:ext cx="40030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Economics, Econometrics and Finance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3483" y="3353686"/>
            <a:ext cx="2268299" cy="1754151"/>
          </a:xfrm>
          <a:prstGeom prst="rect">
            <a:avLst/>
          </a:prstGeom>
        </p:spPr>
      </p:pic>
      <p:sp>
        <p:nvSpPr>
          <p:cNvPr id="24" name="5-Point Star 23"/>
          <p:cNvSpPr/>
          <p:nvPr/>
        </p:nvSpPr>
        <p:spPr>
          <a:xfrm>
            <a:off x="2667000" y="4460847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08330" y="3058361"/>
            <a:ext cx="46994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Biochemistry, Genetics and Molecular Biology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5754" y="1087584"/>
            <a:ext cx="2537502" cy="1962335"/>
          </a:xfrm>
          <a:prstGeom prst="rect">
            <a:avLst/>
          </a:prstGeom>
        </p:spPr>
      </p:pic>
      <p:sp>
        <p:nvSpPr>
          <p:cNvPr id="26" name="5-Point Star 25"/>
          <p:cNvSpPr/>
          <p:nvPr/>
        </p:nvSpPr>
        <p:spPr>
          <a:xfrm>
            <a:off x="5506648" y="1190692"/>
            <a:ext cx="76200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 flipV="1">
            <a:off x="5521888" y="1393299"/>
            <a:ext cx="45719" cy="4571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 flipV="1">
            <a:off x="5526102" y="1606905"/>
            <a:ext cx="45719" cy="4571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 flipV="1">
            <a:off x="5513780" y="1986438"/>
            <a:ext cx="45719" cy="4571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 flipV="1">
            <a:off x="5535665" y="2343111"/>
            <a:ext cx="45719" cy="4571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770628" y="798674"/>
            <a:ext cx="3565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Business, Management and Accounting</a:t>
            </a:r>
          </a:p>
        </p:txBody>
      </p:sp>
    </p:spTree>
    <p:extLst>
      <p:ext uri="{BB962C8B-B14F-4D97-AF65-F5344CB8AC3E}">
        <p14:creationId xmlns:p14="http://schemas.microsoft.com/office/powerpoint/2010/main" val="320862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University of Energy &amp; Natural Resources Subject Area Contribution in Scopus – 2021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33" y="1127447"/>
            <a:ext cx="4193956" cy="27848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6503" y="1127448"/>
            <a:ext cx="4633129" cy="278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9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School of Agriculture &amp; Technology Subject Area Contribution in Scopus - 2021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853712"/>
            <a:ext cx="2916035" cy="37223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74549" y="1137817"/>
            <a:ext cx="4401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Environmental Sciences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SOAT major contributors in the field of Environmental Sciences</a:t>
            </a:r>
          </a:p>
        </p:txBody>
      </p:sp>
      <p:sp>
        <p:nvSpPr>
          <p:cNvPr id="9" name="5-Point Star 8"/>
          <p:cNvSpPr/>
          <p:nvPr/>
        </p:nvSpPr>
        <p:spPr>
          <a:xfrm>
            <a:off x="539886" y="1504950"/>
            <a:ext cx="72957" cy="76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536643" y="3207208"/>
            <a:ext cx="152400" cy="152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4130582" y="1809750"/>
            <a:ext cx="143967" cy="152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128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School of Agriculture &amp; Technology Subject Area Contribution in Scopus - 2021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10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 rotWithShape="1">
          <a:blip r:embed="rId5"/>
          <a:srcRect l="4327" t="20810" r="6732" b="32155"/>
          <a:stretch/>
        </p:blipFill>
        <p:spPr bwMode="auto">
          <a:xfrm>
            <a:off x="152400" y="1049477"/>
            <a:ext cx="8305800" cy="3732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76207" y="727158"/>
            <a:ext cx="5819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Agricultural and Biological Sciences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-76200" y="4856441"/>
            <a:ext cx="7429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SOAT major contributors in the field of Agricultural Sciences</a:t>
            </a:r>
          </a:p>
        </p:txBody>
      </p:sp>
      <p:sp>
        <p:nvSpPr>
          <p:cNvPr id="15" name="5-Point Star 14"/>
          <p:cNvSpPr/>
          <p:nvPr/>
        </p:nvSpPr>
        <p:spPr>
          <a:xfrm>
            <a:off x="6408580" y="2468298"/>
            <a:ext cx="67767" cy="677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6442463" y="3172571"/>
            <a:ext cx="67767" cy="677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4343400" y="2240999"/>
            <a:ext cx="67767" cy="677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242323" y="1774446"/>
            <a:ext cx="67767" cy="677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7417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School of Agriculture &amp; Technology Subject Area Contribution in Scopus - 2021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40123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428750"/>
            <a:ext cx="6529228" cy="2362200"/>
          </a:xfrm>
          <a:prstGeom prst="rect">
            <a:avLst/>
          </a:prstGeom>
        </p:spPr>
      </p:pic>
      <p:sp>
        <p:nvSpPr>
          <p:cNvPr id="9" name="5-Point Star 8"/>
          <p:cNvSpPr/>
          <p:nvPr/>
        </p:nvSpPr>
        <p:spPr>
          <a:xfrm>
            <a:off x="935758" y="2724150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935759" y="1657350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3810000" y="1885950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" y="1098193"/>
            <a:ext cx="292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Social Sciences</a:t>
            </a:r>
          </a:p>
        </p:txBody>
      </p:sp>
    </p:spTree>
    <p:extLst>
      <p:ext uri="{BB962C8B-B14F-4D97-AF65-F5344CB8AC3E}">
        <p14:creationId xmlns:p14="http://schemas.microsoft.com/office/powerpoint/2010/main" val="362408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School of Agriculture &amp; Technology Subject Area Contribution in Scopus - 2021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504950"/>
            <a:ext cx="7943447" cy="2198632"/>
          </a:xfrm>
          <a:prstGeom prst="rect">
            <a:avLst/>
          </a:prstGeom>
        </p:spPr>
      </p:pic>
      <p:sp>
        <p:nvSpPr>
          <p:cNvPr id="9" name="5-Point Star 8"/>
          <p:cNvSpPr/>
          <p:nvPr/>
        </p:nvSpPr>
        <p:spPr>
          <a:xfrm>
            <a:off x="478559" y="2495550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478559" y="1733550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470735" y="3099566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5332" y="1071936"/>
            <a:ext cx="40030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Economics, Econometrics and Finance</a:t>
            </a:r>
          </a:p>
        </p:txBody>
      </p:sp>
    </p:spTree>
    <p:extLst>
      <p:ext uri="{BB962C8B-B14F-4D97-AF65-F5344CB8AC3E}">
        <p14:creationId xmlns:p14="http://schemas.microsoft.com/office/powerpoint/2010/main" val="148533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64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" y="75699"/>
            <a:ext cx="8763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School of Agriculture &amp; Technology Subject Area Contribution in Scopus - 2021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57" y="4692832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46" y="1850524"/>
            <a:ext cx="3635672" cy="972330"/>
          </a:xfrm>
          <a:prstGeom prst="rect">
            <a:avLst/>
          </a:prstGeom>
        </p:spPr>
      </p:pic>
      <p:sp>
        <p:nvSpPr>
          <p:cNvPr id="9" name="5-Point Star 8"/>
          <p:cNvSpPr/>
          <p:nvPr/>
        </p:nvSpPr>
        <p:spPr>
          <a:xfrm>
            <a:off x="973105" y="2516496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4546" y="1259651"/>
            <a:ext cx="4549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Business, Management and Accounting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6251" y="1863813"/>
            <a:ext cx="3048000" cy="139611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572204" y="1257382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</a:p>
        </p:txBody>
      </p:sp>
      <p:sp>
        <p:nvSpPr>
          <p:cNvPr id="13" name="5-Point Star 12"/>
          <p:cNvSpPr/>
          <p:nvPr/>
        </p:nvSpPr>
        <p:spPr>
          <a:xfrm>
            <a:off x="5747725" y="2360438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5731230" y="2534242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5729891" y="3058494"/>
            <a:ext cx="54841" cy="5525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9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3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39160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6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39160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6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228600" y="179979"/>
            <a:ext cx="876300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School of Agriculture &amp; Technology Scopus Publications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74" y="2133189"/>
            <a:ext cx="566902" cy="9457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284">
            <a:off x="4582986" y="1559223"/>
            <a:ext cx="1219200" cy="94133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769" y="1065232"/>
            <a:ext cx="797673" cy="20136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63651">
            <a:off x="5986722" y="1034456"/>
            <a:ext cx="920302" cy="7105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958" y="2843619"/>
            <a:ext cx="1715132" cy="108146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453" y="1885950"/>
            <a:ext cx="3158347" cy="206872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012327"/>
            <a:ext cx="139268" cy="8642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150864"/>
            <a:ext cx="789018" cy="78901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376138" y="1800673"/>
            <a:ext cx="1999495" cy="1287532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SOAT</a:t>
            </a:r>
          </a:p>
          <a:p>
            <a:pPr algn="ctr">
              <a:lnSpc>
                <a:spcPts val="5000"/>
              </a:lnSpc>
            </a:pPr>
            <a:r>
              <a:rPr lang="en-US" sz="4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36.67%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33399" y="4547409"/>
            <a:ext cx="6934201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SOAT – 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School of Agriculture &amp; Technology Scopus publications.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7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7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200"/>
                            </p:stCondLst>
                            <p:childTnLst>
                              <p:par>
                                <p:cTn id="6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3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55" y="969565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6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69" y="969565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6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0" y="28575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Department of Agricultural Economics, Agribusiness and Extension (</a:t>
            </a:r>
            <a:r>
              <a:rPr lang="en-US" sz="2000" b="1" dirty="0" err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DAEAE</a:t>
            </a: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) Contributions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284">
            <a:off x="5801958" y="1631591"/>
            <a:ext cx="1219200" cy="94133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63651">
            <a:off x="5986722" y="1034456"/>
            <a:ext cx="920302" cy="71055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363736" y="1787263"/>
            <a:ext cx="1999495" cy="1287532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UENR</a:t>
            </a:r>
          </a:p>
          <a:p>
            <a:pPr algn="ctr">
              <a:lnSpc>
                <a:spcPts val="5000"/>
              </a:lnSpc>
            </a:pPr>
            <a:r>
              <a:rPr lang="en-US" sz="4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31.67%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33399" y="4547409"/>
            <a:ext cx="6934201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SOAT – 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School of Agriculture &amp; Technology Scopus publications.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12063" y="1661807"/>
            <a:ext cx="1999495" cy="1287532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SOAT</a:t>
            </a:r>
          </a:p>
          <a:p>
            <a:pPr algn="ctr">
              <a:lnSpc>
                <a:spcPts val="5000"/>
              </a:lnSpc>
            </a:pPr>
            <a:r>
              <a:rPr lang="en-US" sz="4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86.36%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39" y="1716856"/>
            <a:ext cx="1828842" cy="15170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8" y="3622955"/>
            <a:ext cx="1109037" cy="91844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3573" y="3542632"/>
            <a:ext cx="1248200" cy="144190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444" y="3714152"/>
            <a:ext cx="444274" cy="44061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20" y="4082226"/>
            <a:ext cx="405438" cy="40624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083" y="3655237"/>
            <a:ext cx="407279" cy="40429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1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7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7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7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7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3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64" y="785034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6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64" y="785034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6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-34082" y="23161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Department of Horticulture and Crop Production (</a:t>
            </a:r>
            <a:r>
              <a:rPr lang="en-US" sz="2000" b="1" dirty="0" err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DHCP</a:t>
            </a: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) Scopus Publications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531" y="2388789"/>
            <a:ext cx="566902" cy="9457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284">
            <a:off x="4582986" y="1559223"/>
            <a:ext cx="1219200" cy="94133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626" y="1320832"/>
            <a:ext cx="797673" cy="20136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63651">
            <a:off x="5986722" y="1034456"/>
            <a:ext cx="920302" cy="7105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815" y="3099219"/>
            <a:ext cx="1715132" cy="108146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0325">
            <a:off x="7868044" y="611530"/>
            <a:ext cx="764961" cy="5906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457" y="3406464"/>
            <a:ext cx="789018" cy="78901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065702" y="1546547"/>
            <a:ext cx="1999495" cy="1287532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SOAT</a:t>
            </a:r>
          </a:p>
          <a:p>
            <a:pPr algn="ctr">
              <a:lnSpc>
                <a:spcPts val="5000"/>
              </a:lnSpc>
            </a:pPr>
            <a:r>
              <a:rPr lang="en-US" sz="4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13.64%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33399" y="4547409"/>
            <a:ext cx="6934201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SOAT – 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School of Agriculture &amp; Technology Scopus publications.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58" y="785034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6000"/>
              </a:prst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763439" y="1602732"/>
            <a:ext cx="1999495" cy="1287532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UENR</a:t>
            </a:r>
          </a:p>
          <a:p>
            <a:pPr algn="ctr">
              <a:lnSpc>
                <a:spcPts val="5000"/>
              </a:lnSpc>
            </a:pPr>
            <a:r>
              <a:rPr lang="en-US" sz="4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5%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2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7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200"/>
                            </p:stCondLst>
                            <p:childTnLst>
                              <p:par>
                                <p:cTn id="6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7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3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888089"/>
            <a:ext cx="2854920" cy="2854920"/>
          </a:xfrm>
          <a:prstGeom prst="rect">
            <a:avLst/>
          </a:prstGeom>
          <a:effectLst>
            <a:outerShdw blurRad="152400" dist="38100" dir="5400000" sx="90000" sy="-19000" rotWithShape="0">
              <a:prstClr val="black">
                <a:alpha val="1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570" y="-323850"/>
            <a:ext cx="142875" cy="1016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788245" y="1971013"/>
            <a:ext cx="1545755" cy="73353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400" b="1" dirty="0">
                <a:solidFill>
                  <a:schemeClr val="tx2"/>
                </a:solidFill>
                <a:effectLst>
                  <a:outerShdw blurRad="50800" dist="76200" dir="2700000" algn="tl" rotWithShape="0">
                    <a:prstClr val="black">
                      <a:alpha val="15000"/>
                    </a:prstClr>
                  </a:outerShdw>
                </a:effectLst>
                <a:latin typeface="Arial" charset="0"/>
                <a:ea typeface="Arial" charset="0"/>
                <a:cs typeface="Arial" charset="0"/>
              </a:rPr>
              <a:t>0%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297291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Department of Animal Production &amp; Health (</a:t>
            </a:r>
            <a:r>
              <a:rPr lang="en-US" sz="2000" b="1" dirty="0" err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DAPH</a:t>
            </a: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) Scopus Publications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xmlns:p14="http://schemas.microsoft.com/office/powerpoint/2010/main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0" y="-19050"/>
            <a:ext cx="9144000" cy="43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308497" y="219075"/>
            <a:ext cx="6400800" cy="514350"/>
          </a:xfrm>
        </p:spPr>
        <p:txBody>
          <a:bodyPr>
            <a:noAutofit/>
          </a:bodyPr>
          <a:lstStyle/>
          <a:p>
            <a:pPr algn="ctr"/>
            <a:r>
              <a:rPr lang="en-US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Statistics of SOAT</a:t>
            </a:r>
          </a:p>
        </p:txBody>
      </p:sp>
      <p:grpSp>
        <p:nvGrpSpPr>
          <p:cNvPr id="168" name="Group 167"/>
          <p:cNvGrpSpPr>
            <a:grpSpLocks/>
          </p:cNvGrpSpPr>
          <p:nvPr/>
        </p:nvGrpSpPr>
        <p:grpSpPr bwMode="auto">
          <a:xfrm>
            <a:off x="1309688" y="1457326"/>
            <a:ext cx="6431756" cy="7022306"/>
            <a:chOff x="379412" y="1776924"/>
            <a:chExt cx="11430000" cy="12481209"/>
          </a:xfrm>
        </p:grpSpPr>
        <p:cxnSp>
          <p:nvCxnSpPr>
            <p:cNvPr id="182" name="Straight Arrow Connector 181"/>
            <p:cNvCxnSpPr/>
            <p:nvPr/>
          </p:nvCxnSpPr>
          <p:spPr>
            <a:xfrm rot="10800000" flipH="1">
              <a:off x="1767431" y="14258133"/>
              <a:ext cx="145997" cy="0"/>
            </a:xfrm>
            <a:prstGeom prst="straightConnector1">
              <a:avLst/>
            </a:prstGeom>
            <a:ln w="12700">
              <a:solidFill>
                <a:srgbClr val="9B9B9B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33" name="Group 170"/>
            <p:cNvGrpSpPr>
              <a:grpSpLocks/>
            </p:cNvGrpSpPr>
            <p:nvPr/>
          </p:nvGrpSpPr>
          <p:grpSpPr bwMode="auto">
            <a:xfrm>
              <a:off x="379412" y="1776924"/>
              <a:ext cx="11430000" cy="3121735"/>
              <a:chOff x="379412" y="1776924"/>
              <a:chExt cx="11430000" cy="3121735"/>
            </a:xfrm>
          </p:grpSpPr>
          <p:cxnSp>
            <p:nvCxnSpPr>
              <p:cNvPr id="172" name="Straight Connector 171" descr="Horizontal Divider Line"/>
              <p:cNvCxnSpPr/>
              <p:nvPr/>
            </p:nvCxnSpPr>
            <p:spPr>
              <a:xfrm>
                <a:off x="379412" y="1776924"/>
                <a:ext cx="3994787" cy="0"/>
              </a:xfrm>
              <a:prstGeom prst="line">
                <a:avLst/>
              </a:prstGeom>
              <a:ln w="12700" cap="rnd" cmpd="sng">
                <a:solidFill>
                  <a:srgbClr val="9B9B9B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 descr="Horizontal Divider Line"/>
              <p:cNvCxnSpPr/>
              <p:nvPr/>
            </p:nvCxnSpPr>
            <p:spPr>
              <a:xfrm>
                <a:off x="8212411" y="1776924"/>
                <a:ext cx="3597001" cy="0"/>
              </a:xfrm>
              <a:prstGeom prst="line">
                <a:avLst/>
              </a:prstGeom>
              <a:ln w="12700" cap="rnd" cmpd="sng">
                <a:solidFill>
                  <a:srgbClr val="9B9B9B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 descr="Horizontal Divider Line"/>
              <p:cNvCxnSpPr/>
              <p:nvPr/>
            </p:nvCxnSpPr>
            <p:spPr>
              <a:xfrm>
                <a:off x="379412" y="2818083"/>
                <a:ext cx="4424312" cy="0"/>
              </a:xfrm>
              <a:prstGeom prst="line">
                <a:avLst/>
              </a:prstGeom>
              <a:ln w="12700" cap="rnd" cmpd="sng">
                <a:solidFill>
                  <a:srgbClr val="9B9B9B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 descr="Horizontal Divider Line"/>
              <p:cNvCxnSpPr/>
              <p:nvPr/>
            </p:nvCxnSpPr>
            <p:spPr>
              <a:xfrm>
                <a:off x="7387217" y="2818083"/>
                <a:ext cx="4422195" cy="0"/>
              </a:xfrm>
              <a:prstGeom prst="line">
                <a:avLst/>
              </a:prstGeom>
              <a:ln w="12700" cap="rnd" cmpd="sng">
                <a:solidFill>
                  <a:srgbClr val="9B9B9B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 descr="Horizontal Divider Line"/>
              <p:cNvCxnSpPr/>
              <p:nvPr/>
            </p:nvCxnSpPr>
            <p:spPr>
              <a:xfrm>
                <a:off x="379412" y="4898284"/>
                <a:ext cx="4424312" cy="0"/>
              </a:xfrm>
              <a:prstGeom prst="line">
                <a:avLst/>
              </a:prstGeom>
              <a:ln w="12700" cap="rnd" cmpd="sng">
                <a:solidFill>
                  <a:srgbClr val="9B9B9B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 descr="Horizontal Divider Line"/>
              <p:cNvCxnSpPr/>
              <p:nvPr/>
            </p:nvCxnSpPr>
            <p:spPr>
              <a:xfrm>
                <a:off x="7387217" y="4898284"/>
                <a:ext cx="4422195" cy="0"/>
              </a:xfrm>
              <a:prstGeom prst="line">
                <a:avLst/>
              </a:prstGeom>
              <a:ln w="12700" cap="rnd" cmpd="sng">
                <a:solidFill>
                  <a:srgbClr val="9B9B9B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4" name="Group 183" descr="Pink group."/>
          <p:cNvGrpSpPr>
            <a:grpSpLocks/>
          </p:cNvGrpSpPr>
          <p:nvPr/>
        </p:nvGrpSpPr>
        <p:grpSpPr bwMode="auto">
          <a:xfrm>
            <a:off x="4521994" y="1204913"/>
            <a:ext cx="2938463" cy="2883694"/>
            <a:chOff x="6121400" y="1295400"/>
            <a:chExt cx="5222734" cy="5125813"/>
          </a:xfrm>
        </p:grpSpPr>
        <p:sp>
          <p:nvSpPr>
            <p:cNvPr id="185" name="TextBox 184"/>
            <p:cNvSpPr txBox="1"/>
            <p:nvPr/>
          </p:nvSpPr>
          <p:spPr>
            <a:xfrm>
              <a:off x="6622935" y="1401217"/>
              <a:ext cx="1828380" cy="5951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576" dirty="0">
                  <a:solidFill>
                    <a:srgbClr val="CD28A5"/>
                  </a:solidFill>
                  <a:latin typeface="Arial"/>
                  <a:cs typeface="Arial"/>
                </a:rPr>
                <a:t>Females</a:t>
              </a:r>
            </a:p>
          </p:txBody>
        </p:sp>
        <p:grpSp>
          <p:nvGrpSpPr>
            <p:cNvPr id="21525" name="Group 185" descr="Female Half Icon"/>
            <p:cNvGrpSpPr>
              <a:grpSpLocks/>
            </p:cNvGrpSpPr>
            <p:nvPr/>
          </p:nvGrpSpPr>
          <p:grpSpPr bwMode="auto">
            <a:xfrm>
              <a:off x="6121400" y="1295400"/>
              <a:ext cx="1155700" cy="5125813"/>
              <a:chOff x="6083300" y="990600"/>
              <a:chExt cx="1155700" cy="5125813"/>
            </a:xfrm>
          </p:grpSpPr>
          <p:sp>
            <p:nvSpPr>
              <p:cNvPr id="21530" name="Freeform 54"/>
              <p:cNvSpPr>
                <a:spLocks/>
              </p:cNvSpPr>
              <p:nvPr/>
            </p:nvSpPr>
            <p:spPr bwMode="auto">
              <a:xfrm flipH="1">
                <a:off x="6096000" y="1905001"/>
                <a:ext cx="1143000" cy="4211412"/>
              </a:xfrm>
              <a:custGeom>
                <a:avLst/>
                <a:gdLst>
                  <a:gd name="T0" fmla="*/ 2147483646 w 45"/>
                  <a:gd name="T1" fmla="*/ 2147483646 h 165"/>
                  <a:gd name="T2" fmla="*/ 2147483646 w 45"/>
                  <a:gd name="T3" fmla="*/ 2147483646 h 165"/>
                  <a:gd name="T4" fmla="*/ 2147483646 w 45"/>
                  <a:gd name="T5" fmla="*/ 2147483646 h 165"/>
                  <a:gd name="T6" fmla="*/ 2147483646 w 45"/>
                  <a:gd name="T7" fmla="*/ 2147483646 h 165"/>
                  <a:gd name="T8" fmla="*/ 0 w 45"/>
                  <a:gd name="T9" fmla="*/ 2147483646 h 165"/>
                  <a:gd name="T10" fmla="*/ 2147483646 w 45"/>
                  <a:gd name="T11" fmla="*/ 2147483646 h 165"/>
                  <a:gd name="T12" fmla="*/ 2147483646 w 45"/>
                  <a:gd name="T13" fmla="*/ 2147483646 h 165"/>
                  <a:gd name="T14" fmla="*/ 2147483646 w 45"/>
                  <a:gd name="T15" fmla="*/ 2147483646 h 165"/>
                  <a:gd name="T16" fmla="*/ 2147483646 w 45"/>
                  <a:gd name="T17" fmla="*/ 2147483646 h 165"/>
                  <a:gd name="T18" fmla="*/ 2147483646 w 45"/>
                  <a:gd name="T19" fmla="*/ 2147483646 h 165"/>
                  <a:gd name="T20" fmla="*/ 2147483646 w 45"/>
                  <a:gd name="T21" fmla="*/ 2147483646 h 165"/>
                  <a:gd name="T22" fmla="*/ 2147483646 w 45"/>
                  <a:gd name="T23" fmla="*/ 2147483646 h 165"/>
                  <a:gd name="T24" fmla="*/ 2147483646 w 45"/>
                  <a:gd name="T25" fmla="*/ 2147483646 h 165"/>
                  <a:gd name="T26" fmla="*/ 2147483646 w 45"/>
                  <a:gd name="T27" fmla="*/ 2147483646 h 16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5" h="165">
                    <a:moveTo>
                      <a:pt x="45" y="99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36" y="1"/>
                      <a:pt x="26" y="0"/>
                      <a:pt x="19" y="6"/>
                    </a:cubicBezTo>
                    <a:cubicBezTo>
                      <a:pt x="12" y="14"/>
                      <a:pt x="12" y="25"/>
                      <a:pt x="8" y="35"/>
                    </a:cubicBezTo>
                    <a:cubicBezTo>
                      <a:pt x="6" y="45"/>
                      <a:pt x="1" y="55"/>
                      <a:pt x="0" y="65"/>
                    </a:cubicBezTo>
                    <a:cubicBezTo>
                      <a:pt x="0" y="72"/>
                      <a:pt x="12" y="73"/>
                      <a:pt x="13" y="66"/>
                    </a:cubicBezTo>
                    <a:cubicBezTo>
                      <a:pt x="18" y="53"/>
                      <a:pt x="21" y="38"/>
                      <a:pt x="26" y="25"/>
                    </a:cubicBezTo>
                    <a:cubicBezTo>
                      <a:pt x="26" y="24"/>
                      <a:pt x="28" y="23"/>
                      <a:pt x="28" y="23"/>
                    </a:cubicBezTo>
                    <a:cubicBezTo>
                      <a:pt x="22" y="48"/>
                      <a:pt x="15" y="74"/>
                      <a:pt x="9" y="99"/>
                    </a:cubicBezTo>
                    <a:cubicBezTo>
                      <a:pt x="16" y="99"/>
                      <a:pt x="22" y="99"/>
                      <a:pt x="29" y="99"/>
                    </a:cubicBezTo>
                    <a:cubicBezTo>
                      <a:pt x="29" y="118"/>
                      <a:pt x="28" y="138"/>
                      <a:pt x="29" y="157"/>
                    </a:cubicBezTo>
                    <a:cubicBezTo>
                      <a:pt x="30" y="165"/>
                      <a:pt x="43" y="165"/>
                      <a:pt x="43" y="157"/>
                    </a:cubicBezTo>
                    <a:cubicBezTo>
                      <a:pt x="44" y="138"/>
                      <a:pt x="43" y="118"/>
                      <a:pt x="44" y="99"/>
                    </a:cubicBezTo>
                    <a:cubicBezTo>
                      <a:pt x="44" y="99"/>
                      <a:pt x="45" y="99"/>
                      <a:pt x="45" y="99"/>
                    </a:cubicBezTo>
                    <a:close/>
                  </a:path>
                </a:pathLst>
              </a:custGeom>
              <a:solidFill>
                <a:srgbClr val="CD2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49" tIns="25724" rIns="51449" bIns="25724"/>
              <a:lstStyle/>
              <a:p>
                <a:endParaRPr lang="en-US" sz="1350"/>
              </a:p>
            </p:txBody>
          </p:sp>
          <p:sp>
            <p:nvSpPr>
              <p:cNvPr id="21531" name="Oval 17"/>
              <p:cNvSpPr>
                <a:spLocks/>
              </p:cNvSpPr>
              <p:nvPr/>
            </p:nvSpPr>
            <p:spPr bwMode="auto">
              <a:xfrm flipH="1">
                <a:off x="6083300" y="990600"/>
                <a:ext cx="431800" cy="838200"/>
              </a:xfrm>
              <a:custGeom>
                <a:avLst/>
                <a:gdLst>
                  <a:gd name="T0" fmla="*/ 419100 w 431800"/>
                  <a:gd name="T1" fmla="*/ 0 h 838200"/>
                  <a:gd name="T2" fmla="*/ 431800 w 431800"/>
                  <a:gd name="T3" fmla="*/ 1280 h 838200"/>
                  <a:gd name="T4" fmla="*/ 431800 w 431800"/>
                  <a:gd name="T5" fmla="*/ 836920 h 838200"/>
                  <a:gd name="T6" fmla="*/ 419100 w 431800"/>
                  <a:gd name="T7" fmla="*/ 838200 h 838200"/>
                  <a:gd name="T8" fmla="*/ 0 w 431800"/>
                  <a:gd name="T9" fmla="*/ 419100 h 838200"/>
                  <a:gd name="T10" fmla="*/ 419100 w 431800"/>
                  <a:gd name="T11" fmla="*/ 0 h 8382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31800" h="838200">
                    <a:moveTo>
                      <a:pt x="419100" y="0"/>
                    </a:moveTo>
                    <a:lnTo>
                      <a:pt x="431800" y="1280"/>
                    </a:lnTo>
                    <a:lnTo>
                      <a:pt x="431800" y="836920"/>
                    </a:lnTo>
                    <a:lnTo>
                      <a:pt x="419100" y="838200"/>
                    </a:lnTo>
                    <a:cubicBezTo>
                      <a:pt x="187637" y="838200"/>
                      <a:pt x="0" y="650563"/>
                      <a:pt x="0" y="419100"/>
                    </a:cubicBezTo>
                    <a:cubicBezTo>
                      <a:pt x="0" y="187637"/>
                      <a:pt x="187637" y="0"/>
                      <a:pt x="419100" y="0"/>
                    </a:cubicBezTo>
                    <a:close/>
                  </a:path>
                </a:pathLst>
              </a:custGeom>
              <a:solidFill>
                <a:srgbClr val="CD2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51449" tIns="25724" rIns="51449" bIns="25724"/>
              <a:lstStyle/>
              <a:p>
                <a:endParaRPr lang="en-US" sz="1350"/>
              </a:p>
            </p:txBody>
          </p:sp>
        </p:grpSp>
        <p:sp>
          <p:nvSpPr>
            <p:cNvPr id="187" name="Rectangle 70"/>
            <p:cNvSpPr>
              <a:spLocks noChangeArrowheads="1"/>
            </p:cNvSpPr>
            <p:nvPr/>
          </p:nvSpPr>
          <p:spPr bwMode="auto">
            <a:xfrm>
              <a:off x="7962477" y="1976866"/>
              <a:ext cx="2439957" cy="647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5724" tIns="10290" rIns="15434" bIns="10290"/>
            <a:lstStyle/>
            <a:p>
              <a:pPr algn="r">
                <a:lnSpc>
                  <a:spcPct val="85000"/>
                </a:lnSpc>
                <a:spcBef>
                  <a:spcPts val="113"/>
                </a:spcBef>
                <a:defRPr/>
              </a:pPr>
              <a:r>
                <a:rPr lang="en-US" sz="3300" b="1" dirty="0">
                  <a:solidFill>
                    <a:srgbClr val="CD28A5"/>
                  </a:solidFill>
                  <a:latin typeface="Arial Narrow" pitchFamily="112" charset="0"/>
                </a:rPr>
                <a:t>5</a:t>
              </a:r>
              <a:r>
                <a:rPr lang="en-US" sz="788" dirty="0">
                  <a:solidFill>
                    <a:srgbClr val="CD28A5"/>
                  </a:solidFill>
                  <a:latin typeface="Arial Narrow" pitchFamily="112" charset="0"/>
                </a:rPr>
                <a:t> </a:t>
              </a:r>
              <a:r>
                <a:rPr lang="en-US" sz="1200" dirty="0">
                  <a:solidFill>
                    <a:srgbClr val="CD28A5"/>
                  </a:solidFill>
                  <a:latin typeface="Arial Narrow" pitchFamily="112" charset="0"/>
                </a:rPr>
                <a:t>Publications.</a:t>
              </a:r>
              <a:r>
                <a:rPr lang="en-US" sz="788" dirty="0">
                  <a:solidFill>
                    <a:srgbClr val="CD28A5"/>
                  </a:solidFill>
                  <a:latin typeface="Arial Narrow" pitchFamily="112" charset="0"/>
                </a:rPr>
                <a:t> </a:t>
              </a:r>
            </a:p>
          </p:txBody>
        </p:sp>
        <p:sp>
          <p:nvSpPr>
            <p:cNvPr id="21527" name="Freeform 12"/>
            <p:cNvSpPr>
              <a:spLocks noEditPoints="1"/>
            </p:cNvSpPr>
            <p:nvPr/>
          </p:nvSpPr>
          <p:spPr bwMode="auto">
            <a:xfrm>
              <a:off x="10545370" y="2028098"/>
              <a:ext cx="798764" cy="574112"/>
            </a:xfrm>
            <a:custGeom>
              <a:avLst/>
              <a:gdLst>
                <a:gd name="T0" fmla="*/ 2147483646 w 448"/>
                <a:gd name="T1" fmla="*/ 2147483646 h 322"/>
                <a:gd name="T2" fmla="*/ 2147483646 w 448"/>
                <a:gd name="T3" fmla="*/ 2147483646 h 322"/>
                <a:gd name="T4" fmla="*/ 2147483646 w 448"/>
                <a:gd name="T5" fmla="*/ 2147483646 h 322"/>
                <a:gd name="T6" fmla="*/ 2147483646 w 448"/>
                <a:gd name="T7" fmla="*/ 2147483646 h 322"/>
                <a:gd name="T8" fmla="*/ 2147483646 w 448"/>
                <a:gd name="T9" fmla="*/ 2147483646 h 322"/>
                <a:gd name="T10" fmla="*/ 2147483646 w 448"/>
                <a:gd name="T11" fmla="*/ 0 h 322"/>
                <a:gd name="T12" fmla="*/ 2147483646 w 448"/>
                <a:gd name="T13" fmla="*/ 0 h 322"/>
                <a:gd name="T14" fmla="*/ 2147483646 w 448"/>
                <a:gd name="T15" fmla="*/ 2147483646 h 322"/>
                <a:gd name="T16" fmla="*/ 2147483646 w 448"/>
                <a:gd name="T17" fmla="*/ 2147483646 h 322"/>
                <a:gd name="T18" fmla="*/ 2147483646 w 448"/>
                <a:gd name="T19" fmla="*/ 2147483646 h 322"/>
                <a:gd name="T20" fmla="*/ 2147483646 w 448"/>
                <a:gd name="T21" fmla="*/ 2147483646 h 322"/>
                <a:gd name="T22" fmla="*/ 2147483646 w 448"/>
                <a:gd name="T23" fmla="*/ 2147483646 h 322"/>
                <a:gd name="T24" fmla="*/ 2147483646 w 448"/>
                <a:gd name="T25" fmla="*/ 2147483646 h 322"/>
                <a:gd name="T26" fmla="*/ 2147483646 w 448"/>
                <a:gd name="T27" fmla="*/ 2147483646 h 322"/>
                <a:gd name="T28" fmla="*/ 2147483646 w 448"/>
                <a:gd name="T29" fmla="*/ 2147483646 h 322"/>
                <a:gd name="T30" fmla="*/ 2147483646 w 448"/>
                <a:gd name="T31" fmla="*/ 2147483646 h 322"/>
                <a:gd name="T32" fmla="*/ 2147483646 w 448"/>
                <a:gd name="T33" fmla="*/ 2147483646 h 322"/>
                <a:gd name="T34" fmla="*/ 2147483646 w 448"/>
                <a:gd name="T35" fmla="*/ 2147483646 h 322"/>
                <a:gd name="T36" fmla="*/ 2147483646 w 448"/>
                <a:gd name="T37" fmla="*/ 2147483646 h 322"/>
                <a:gd name="T38" fmla="*/ 2147483646 w 448"/>
                <a:gd name="T39" fmla="*/ 2147483646 h 322"/>
                <a:gd name="T40" fmla="*/ 2147483646 w 448"/>
                <a:gd name="T41" fmla="*/ 2147483646 h 322"/>
                <a:gd name="T42" fmla="*/ 2147483646 w 448"/>
                <a:gd name="T43" fmla="*/ 2147483646 h 322"/>
                <a:gd name="T44" fmla="*/ 2147483646 w 448"/>
                <a:gd name="T45" fmla="*/ 2147483646 h 322"/>
                <a:gd name="T46" fmla="*/ 2147483646 w 448"/>
                <a:gd name="T47" fmla="*/ 2147483646 h 322"/>
                <a:gd name="T48" fmla="*/ 2147483646 w 448"/>
                <a:gd name="T49" fmla="*/ 2147483646 h 322"/>
                <a:gd name="T50" fmla="*/ 2147483646 w 448"/>
                <a:gd name="T51" fmla="*/ 2147483646 h 322"/>
                <a:gd name="T52" fmla="*/ 2147483646 w 448"/>
                <a:gd name="T53" fmla="*/ 2147483646 h 322"/>
                <a:gd name="T54" fmla="*/ 2147483646 w 448"/>
                <a:gd name="T55" fmla="*/ 2147483646 h 322"/>
                <a:gd name="T56" fmla="*/ 2147483646 w 448"/>
                <a:gd name="T57" fmla="*/ 2147483646 h 322"/>
                <a:gd name="T58" fmla="*/ 2147483646 w 448"/>
                <a:gd name="T59" fmla="*/ 2147483646 h 322"/>
                <a:gd name="T60" fmla="*/ 2147483646 w 448"/>
                <a:gd name="T61" fmla="*/ 2147483646 h 322"/>
                <a:gd name="T62" fmla="*/ 2147483646 w 448"/>
                <a:gd name="T63" fmla="*/ 2147483646 h 322"/>
                <a:gd name="T64" fmla="*/ 2147483646 w 448"/>
                <a:gd name="T65" fmla="*/ 2147483646 h 322"/>
                <a:gd name="T66" fmla="*/ 2147483646 w 448"/>
                <a:gd name="T67" fmla="*/ 2147483646 h 322"/>
                <a:gd name="T68" fmla="*/ 2147483646 w 448"/>
                <a:gd name="T69" fmla="*/ 2147483646 h 322"/>
                <a:gd name="T70" fmla="*/ 2147483646 w 448"/>
                <a:gd name="T71" fmla="*/ 2147483646 h 322"/>
                <a:gd name="T72" fmla="*/ 2147483646 w 448"/>
                <a:gd name="T73" fmla="*/ 2147483646 h 322"/>
                <a:gd name="T74" fmla="*/ 2147483646 w 448"/>
                <a:gd name="T75" fmla="*/ 2147483646 h 322"/>
                <a:gd name="T76" fmla="*/ 2147483646 w 448"/>
                <a:gd name="T77" fmla="*/ 2147483646 h 322"/>
                <a:gd name="T78" fmla="*/ 2147483646 w 448"/>
                <a:gd name="T79" fmla="*/ 2147483646 h 32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48" h="322">
                  <a:moveTo>
                    <a:pt x="446" y="296"/>
                  </a:moveTo>
                  <a:cubicBezTo>
                    <a:pt x="421" y="245"/>
                    <a:pt x="421" y="245"/>
                    <a:pt x="421" y="245"/>
                  </a:cubicBezTo>
                  <a:cubicBezTo>
                    <a:pt x="419" y="240"/>
                    <a:pt x="417" y="237"/>
                    <a:pt x="415" y="235"/>
                  </a:cubicBezTo>
                  <a:cubicBezTo>
                    <a:pt x="417" y="233"/>
                    <a:pt x="418" y="231"/>
                    <a:pt x="418" y="227"/>
                  </a:cubicBezTo>
                  <a:cubicBezTo>
                    <a:pt x="418" y="10"/>
                    <a:pt x="418" y="10"/>
                    <a:pt x="418" y="10"/>
                  </a:cubicBezTo>
                  <a:cubicBezTo>
                    <a:pt x="418" y="4"/>
                    <a:pt x="414" y="0"/>
                    <a:pt x="408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7" y="0"/>
                    <a:pt x="33" y="4"/>
                    <a:pt x="33" y="10"/>
                  </a:cubicBezTo>
                  <a:cubicBezTo>
                    <a:pt x="33" y="227"/>
                    <a:pt x="33" y="227"/>
                    <a:pt x="33" y="227"/>
                  </a:cubicBezTo>
                  <a:cubicBezTo>
                    <a:pt x="33" y="231"/>
                    <a:pt x="34" y="234"/>
                    <a:pt x="36" y="236"/>
                  </a:cubicBezTo>
                  <a:cubicBezTo>
                    <a:pt x="32" y="236"/>
                    <a:pt x="30" y="239"/>
                    <a:pt x="28" y="246"/>
                  </a:cubicBezTo>
                  <a:cubicBezTo>
                    <a:pt x="1" y="296"/>
                    <a:pt x="1" y="296"/>
                    <a:pt x="1" y="296"/>
                  </a:cubicBezTo>
                  <a:cubicBezTo>
                    <a:pt x="0" y="301"/>
                    <a:pt x="1" y="310"/>
                    <a:pt x="3" y="315"/>
                  </a:cubicBezTo>
                  <a:cubicBezTo>
                    <a:pt x="4" y="316"/>
                    <a:pt x="4" y="316"/>
                    <a:pt x="4" y="316"/>
                  </a:cubicBezTo>
                  <a:cubicBezTo>
                    <a:pt x="5" y="319"/>
                    <a:pt x="7" y="321"/>
                    <a:pt x="9" y="321"/>
                  </a:cubicBezTo>
                  <a:cubicBezTo>
                    <a:pt x="62" y="321"/>
                    <a:pt x="62" y="321"/>
                    <a:pt x="62" y="321"/>
                  </a:cubicBezTo>
                  <a:cubicBezTo>
                    <a:pt x="174" y="321"/>
                    <a:pt x="424" y="322"/>
                    <a:pt x="440" y="321"/>
                  </a:cubicBezTo>
                  <a:cubicBezTo>
                    <a:pt x="441" y="321"/>
                    <a:pt x="441" y="321"/>
                    <a:pt x="441" y="321"/>
                  </a:cubicBezTo>
                  <a:cubicBezTo>
                    <a:pt x="442" y="321"/>
                    <a:pt x="443" y="320"/>
                    <a:pt x="444" y="319"/>
                  </a:cubicBezTo>
                  <a:cubicBezTo>
                    <a:pt x="445" y="317"/>
                    <a:pt x="446" y="316"/>
                    <a:pt x="447" y="314"/>
                  </a:cubicBezTo>
                  <a:cubicBezTo>
                    <a:pt x="448" y="308"/>
                    <a:pt x="448" y="301"/>
                    <a:pt x="446" y="296"/>
                  </a:cubicBezTo>
                  <a:close/>
                  <a:moveTo>
                    <a:pt x="390" y="38"/>
                  </a:moveTo>
                  <a:cubicBezTo>
                    <a:pt x="390" y="212"/>
                    <a:pt x="390" y="212"/>
                    <a:pt x="390" y="212"/>
                  </a:cubicBezTo>
                  <a:cubicBezTo>
                    <a:pt x="390" y="217"/>
                    <a:pt x="386" y="221"/>
                    <a:pt x="381" y="221"/>
                  </a:cubicBezTo>
                  <a:cubicBezTo>
                    <a:pt x="380" y="221"/>
                    <a:pt x="380" y="221"/>
                    <a:pt x="380" y="221"/>
                  </a:cubicBezTo>
                  <a:cubicBezTo>
                    <a:pt x="375" y="221"/>
                    <a:pt x="348" y="221"/>
                    <a:pt x="313" y="221"/>
                  </a:cubicBezTo>
                  <a:cubicBezTo>
                    <a:pt x="112" y="221"/>
                    <a:pt x="112" y="221"/>
                    <a:pt x="112" y="221"/>
                  </a:cubicBezTo>
                  <a:cubicBezTo>
                    <a:pt x="99" y="221"/>
                    <a:pt x="91" y="221"/>
                    <a:pt x="89" y="221"/>
                  </a:cubicBezTo>
                  <a:cubicBezTo>
                    <a:pt x="80" y="222"/>
                    <a:pt x="74" y="222"/>
                    <a:pt x="70" y="221"/>
                  </a:cubicBezTo>
                  <a:cubicBezTo>
                    <a:pt x="68" y="221"/>
                    <a:pt x="66" y="220"/>
                    <a:pt x="64" y="219"/>
                  </a:cubicBezTo>
                  <a:cubicBezTo>
                    <a:pt x="63" y="218"/>
                    <a:pt x="62" y="217"/>
                    <a:pt x="62" y="216"/>
                  </a:cubicBezTo>
                  <a:cubicBezTo>
                    <a:pt x="62" y="215"/>
                    <a:pt x="61" y="213"/>
                    <a:pt x="61" y="212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1" y="198"/>
                    <a:pt x="61" y="195"/>
                    <a:pt x="61" y="195"/>
                  </a:cubicBezTo>
                  <a:cubicBezTo>
                    <a:pt x="61" y="195"/>
                    <a:pt x="61" y="195"/>
                    <a:pt x="61" y="19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30"/>
                    <a:pt x="65" y="26"/>
                    <a:pt x="70" y="26"/>
                  </a:cubicBezTo>
                  <a:cubicBezTo>
                    <a:pt x="381" y="26"/>
                    <a:pt x="381" y="26"/>
                    <a:pt x="381" y="26"/>
                  </a:cubicBezTo>
                  <a:cubicBezTo>
                    <a:pt x="382" y="26"/>
                    <a:pt x="383" y="26"/>
                    <a:pt x="383" y="26"/>
                  </a:cubicBezTo>
                  <a:cubicBezTo>
                    <a:pt x="390" y="28"/>
                    <a:pt x="390" y="33"/>
                    <a:pt x="390" y="38"/>
                  </a:cubicBezTo>
                  <a:close/>
                </a:path>
              </a:pathLst>
            </a:custGeom>
            <a:solidFill>
              <a:srgbClr val="CD2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1449" tIns="25724" rIns="51449" bIns="25724"/>
            <a:lstStyle/>
            <a:p>
              <a:endParaRPr lang="en-US" sz="1350"/>
            </a:p>
          </p:txBody>
        </p:sp>
        <p:grpSp>
          <p:nvGrpSpPr>
            <p:cNvPr id="200" name="Group 199" descr="Pink Pie Chart Icon"/>
            <p:cNvGrpSpPr/>
            <p:nvPr/>
          </p:nvGrpSpPr>
          <p:grpSpPr>
            <a:xfrm>
              <a:off x="9404205" y="3486914"/>
              <a:ext cx="954741" cy="1037296"/>
              <a:chOff x="13407787" y="-1907790"/>
              <a:chExt cx="2400850" cy="2608441"/>
            </a:xfrm>
            <a:solidFill>
              <a:srgbClr val="E83CC9"/>
            </a:solidFill>
          </p:grpSpPr>
          <p:sp>
            <p:nvSpPr>
              <p:cNvPr id="216" name="Freeform 34"/>
              <p:cNvSpPr>
                <a:spLocks/>
              </p:cNvSpPr>
              <p:nvPr/>
            </p:nvSpPr>
            <p:spPr bwMode="auto">
              <a:xfrm>
                <a:off x="13407787" y="-1907790"/>
                <a:ext cx="1060448" cy="1114426"/>
              </a:xfrm>
              <a:custGeom>
                <a:avLst/>
                <a:gdLst/>
                <a:ahLst/>
                <a:cxnLst>
                  <a:cxn ang="0">
                    <a:pos x="668" y="702"/>
                  </a:cxn>
                  <a:cxn ang="0">
                    <a:pos x="0" y="484"/>
                  </a:cxn>
                  <a:cxn ang="0">
                    <a:pos x="0" y="484"/>
                  </a:cxn>
                  <a:cxn ang="0">
                    <a:pos x="10" y="458"/>
                  </a:cxn>
                  <a:cxn ang="0">
                    <a:pos x="20" y="431"/>
                  </a:cxn>
                  <a:cxn ang="0">
                    <a:pos x="31" y="404"/>
                  </a:cxn>
                  <a:cxn ang="0">
                    <a:pos x="43" y="379"/>
                  </a:cxn>
                  <a:cxn ang="0">
                    <a:pos x="57" y="355"/>
                  </a:cxn>
                  <a:cxn ang="0">
                    <a:pos x="71" y="330"/>
                  </a:cxn>
                  <a:cxn ang="0">
                    <a:pos x="86" y="307"/>
                  </a:cxn>
                  <a:cxn ang="0">
                    <a:pos x="101" y="285"/>
                  </a:cxn>
                  <a:cxn ang="0">
                    <a:pos x="118" y="263"/>
                  </a:cxn>
                  <a:cxn ang="0">
                    <a:pos x="135" y="241"/>
                  </a:cxn>
                  <a:cxn ang="0">
                    <a:pos x="153" y="222"/>
                  </a:cxn>
                  <a:cxn ang="0">
                    <a:pos x="171" y="202"/>
                  </a:cxn>
                  <a:cxn ang="0">
                    <a:pos x="191" y="183"/>
                  </a:cxn>
                  <a:cxn ang="0">
                    <a:pos x="212" y="166"/>
                  </a:cxn>
                  <a:cxn ang="0">
                    <a:pos x="233" y="147"/>
                  </a:cxn>
                  <a:cxn ang="0">
                    <a:pos x="254" y="132"/>
                  </a:cxn>
                  <a:cxn ang="0">
                    <a:pos x="276" y="117"/>
                  </a:cxn>
                  <a:cxn ang="0">
                    <a:pos x="299" y="101"/>
                  </a:cxn>
                  <a:cxn ang="0">
                    <a:pos x="321" y="89"/>
                  </a:cxn>
                  <a:cxn ang="0">
                    <a:pos x="345" y="76"/>
                  </a:cxn>
                  <a:cxn ang="0">
                    <a:pos x="370" y="63"/>
                  </a:cxn>
                  <a:cxn ang="0">
                    <a:pos x="394" y="53"/>
                  </a:cxn>
                  <a:cxn ang="0">
                    <a:pos x="421" y="44"/>
                  </a:cxn>
                  <a:cxn ang="0">
                    <a:pos x="446" y="34"/>
                  </a:cxn>
                  <a:cxn ang="0">
                    <a:pos x="473" y="27"/>
                  </a:cxn>
                  <a:cxn ang="0">
                    <a:pos x="500" y="20"/>
                  </a:cxn>
                  <a:cxn ang="0">
                    <a:pos x="526" y="13"/>
                  </a:cxn>
                  <a:cxn ang="0">
                    <a:pos x="554" y="9"/>
                  </a:cxn>
                  <a:cxn ang="0">
                    <a:pos x="582" y="4"/>
                  </a:cxn>
                  <a:cxn ang="0">
                    <a:pos x="611" y="2"/>
                  </a:cxn>
                  <a:cxn ang="0">
                    <a:pos x="639" y="0"/>
                  </a:cxn>
                  <a:cxn ang="0">
                    <a:pos x="668" y="0"/>
                  </a:cxn>
                  <a:cxn ang="0">
                    <a:pos x="668" y="702"/>
                  </a:cxn>
                </a:cxnLst>
                <a:rect l="0" t="0" r="r" b="b"/>
                <a:pathLst>
                  <a:path w="668" h="702">
                    <a:moveTo>
                      <a:pt x="668" y="702"/>
                    </a:moveTo>
                    <a:lnTo>
                      <a:pt x="0" y="484"/>
                    </a:lnTo>
                    <a:lnTo>
                      <a:pt x="0" y="484"/>
                    </a:lnTo>
                    <a:lnTo>
                      <a:pt x="10" y="458"/>
                    </a:lnTo>
                    <a:lnTo>
                      <a:pt x="20" y="431"/>
                    </a:lnTo>
                    <a:lnTo>
                      <a:pt x="31" y="404"/>
                    </a:lnTo>
                    <a:lnTo>
                      <a:pt x="43" y="379"/>
                    </a:lnTo>
                    <a:lnTo>
                      <a:pt x="57" y="355"/>
                    </a:lnTo>
                    <a:lnTo>
                      <a:pt x="71" y="330"/>
                    </a:lnTo>
                    <a:lnTo>
                      <a:pt x="86" y="307"/>
                    </a:lnTo>
                    <a:lnTo>
                      <a:pt x="101" y="285"/>
                    </a:lnTo>
                    <a:lnTo>
                      <a:pt x="118" y="263"/>
                    </a:lnTo>
                    <a:lnTo>
                      <a:pt x="135" y="241"/>
                    </a:lnTo>
                    <a:lnTo>
                      <a:pt x="153" y="222"/>
                    </a:lnTo>
                    <a:lnTo>
                      <a:pt x="171" y="202"/>
                    </a:lnTo>
                    <a:lnTo>
                      <a:pt x="191" y="183"/>
                    </a:lnTo>
                    <a:lnTo>
                      <a:pt x="212" y="166"/>
                    </a:lnTo>
                    <a:lnTo>
                      <a:pt x="233" y="147"/>
                    </a:lnTo>
                    <a:lnTo>
                      <a:pt x="254" y="132"/>
                    </a:lnTo>
                    <a:lnTo>
                      <a:pt x="276" y="117"/>
                    </a:lnTo>
                    <a:lnTo>
                      <a:pt x="299" y="101"/>
                    </a:lnTo>
                    <a:lnTo>
                      <a:pt x="321" y="89"/>
                    </a:lnTo>
                    <a:lnTo>
                      <a:pt x="345" y="76"/>
                    </a:lnTo>
                    <a:lnTo>
                      <a:pt x="370" y="63"/>
                    </a:lnTo>
                    <a:lnTo>
                      <a:pt x="394" y="53"/>
                    </a:lnTo>
                    <a:lnTo>
                      <a:pt x="421" y="44"/>
                    </a:lnTo>
                    <a:lnTo>
                      <a:pt x="446" y="34"/>
                    </a:lnTo>
                    <a:lnTo>
                      <a:pt x="473" y="27"/>
                    </a:lnTo>
                    <a:lnTo>
                      <a:pt x="500" y="20"/>
                    </a:lnTo>
                    <a:lnTo>
                      <a:pt x="526" y="13"/>
                    </a:lnTo>
                    <a:lnTo>
                      <a:pt x="554" y="9"/>
                    </a:lnTo>
                    <a:lnTo>
                      <a:pt x="582" y="4"/>
                    </a:lnTo>
                    <a:lnTo>
                      <a:pt x="611" y="2"/>
                    </a:lnTo>
                    <a:lnTo>
                      <a:pt x="639" y="0"/>
                    </a:lnTo>
                    <a:lnTo>
                      <a:pt x="668" y="0"/>
                    </a:lnTo>
                    <a:lnTo>
                      <a:pt x="668" y="702"/>
                    </a:lnTo>
                    <a:close/>
                  </a:path>
                </a:pathLst>
              </a:custGeom>
              <a:solidFill>
                <a:srgbClr val="ED2B9A"/>
              </a:solidFill>
              <a:ln w="9525">
                <a:noFill/>
                <a:round/>
                <a:headEnd/>
                <a:tailEnd/>
              </a:ln>
            </p:spPr>
            <p:txBody>
              <a:bodyPr lIns="51449" tIns="25724" rIns="51449" bIns="25724"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217" name="Freeform 35"/>
              <p:cNvSpPr>
                <a:spLocks/>
              </p:cNvSpPr>
              <p:nvPr/>
            </p:nvSpPr>
            <p:spPr bwMode="auto">
              <a:xfrm>
                <a:off x="13579786" y="-1526614"/>
                <a:ext cx="2228851" cy="2227265"/>
              </a:xfrm>
              <a:custGeom>
                <a:avLst/>
                <a:gdLst/>
                <a:ahLst/>
                <a:cxnLst>
                  <a:cxn ang="0">
                    <a:pos x="702" y="0"/>
                  </a:cxn>
                  <a:cxn ang="0">
                    <a:pos x="739" y="0"/>
                  </a:cxn>
                  <a:cxn ang="0">
                    <a:pos x="809" y="7"/>
                  </a:cxn>
                  <a:cxn ang="0">
                    <a:pos x="878" y="21"/>
                  </a:cxn>
                  <a:cxn ang="0">
                    <a:pos x="944" y="42"/>
                  </a:cxn>
                  <a:cxn ang="0">
                    <a:pos x="1007" y="68"/>
                  </a:cxn>
                  <a:cxn ang="0">
                    <a:pos x="1067" y="101"/>
                  </a:cxn>
                  <a:cxn ang="0">
                    <a:pos x="1122" y="139"/>
                  </a:cxn>
                  <a:cxn ang="0">
                    <a:pos x="1175" y="181"/>
                  </a:cxn>
                  <a:cxn ang="0">
                    <a:pos x="1221" y="228"/>
                  </a:cxn>
                  <a:cxn ang="0">
                    <a:pos x="1265" y="280"/>
                  </a:cxn>
                  <a:cxn ang="0">
                    <a:pos x="1303" y="336"/>
                  </a:cxn>
                  <a:cxn ang="0">
                    <a:pos x="1335" y="397"/>
                  </a:cxn>
                  <a:cxn ang="0">
                    <a:pos x="1362" y="460"/>
                  </a:cxn>
                  <a:cxn ang="0">
                    <a:pos x="1383" y="526"/>
                  </a:cxn>
                  <a:cxn ang="0">
                    <a:pos x="1397" y="595"/>
                  </a:cxn>
                  <a:cxn ang="0">
                    <a:pos x="1404" y="665"/>
                  </a:cxn>
                  <a:cxn ang="0">
                    <a:pos x="1404" y="701"/>
                  </a:cxn>
                  <a:cxn ang="0">
                    <a:pos x="1401" y="773"/>
                  </a:cxn>
                  <a:cxn ang="0">
                    <a:pos x="1390" y="843"/>
                  </a:cxn>
                  <a:cxn ang="0">
                    <a:pos x="1373" y="909"/>
                  </a:cxn>
                  <a:cxn ang="0">
                    <a:pos x="1349" y="973"/>
                  </a:cxn>
                  <a:cxn ang="0">
                    <a:pos x="1320" y="1035"/>
                  </a:cxn>
                  <a:cxn ang="0">
                    <a:pos x="1285" y="1093"/>
                  </a:cxn>
                  <a:cxn ang="0">
                    <a:pos x="1244" y="1147"/>
                  </a:cxn>
                  <a:cxn ang="0">
                    <a:pos x="1199" y="1197"/>
                  </a:cxn>
                  <a:cxn ang="0">
                    <a:pos x="1148" y="1243"/>
                  </a:cxn>
                  <a:cxn ang="0">
                    <a:pos x="1095" y="1284"/>
                  </a:cxn>
                  <a:cxn ang="0">
                    <a:pos x="1038" y="1319"/>
                  </a:cxn>
                  <a:cxn ang="0">
                    <a:pos x="976" y="1348"/>
                  </a:cxn>
                  <a:cxn ang="0">
                    <a:pos x="911" y="1371"/>
                  </a:cxn>
                  <a:cxn ang="0">
                    <a:pos x="844" y="1389"/>
                  </a:cxn>
                  <a:cxn ang="0">
                    <a:pos x="774" y="1399"/>
                  </a:cxn>
                  <a:cxn ang="0">
                    <a:pos x="702" y="1403"/>
                  </a:cxn>
                  <a:cxn ang="0">
                    <a:pos x="666" y="1401"/>
                  </a:cxn>
                  <a:cxn ang="0">
                    <a:pos x="595" y="1394"/>
                  </a:cxn>
                  <a:cxn ang="0">
                    <a:pos x="527" y="1380"/>
                  </a:cxn>
                  <a:cxn ang="0">
                    <a:pos x="461" y="1361"/>
                  </a:cxn>
                  <a:cxn ang="0">
                    <a:pos x="397" y="1334"/>
                  </a:cxn>
                  <a:cxn ang="0">
                    <a:pos x="338" y="1302"/>
                  </a:cxn>
                  <a:cxn ang="0">
                    <a:pos x="282" y="1264"/>
                  </a:cxn>
                  <a:cxn ang="0">
                    <a:pos x="230" y="1220"/>
                  </a:cxn>
                  <a:cxn ang="0">
                    <a:pos x="183" y="1173"/>
                  </a:cxn>
                  <a:cxn ang="0">
                    <a:pos x="139" y="1121"/>
                  </a:cxn>
                  <a:cxn ang="0">
                    <a:pos x="101" y="1065"/>
                  </a:cxn>
                  <a:cxn ang="0">
                    <a:pos x="69" y="1006"/>
                  </a:cxn>
                  <a:cxn ang="0">
                    <a:pos x="42" y="943"/>
                  </a:cxn>
                  <a:cxn ang="0">
                    <a:pos x="23" y="877"/>
                  </a:cxn>
                  <a:cxn ang="0">
                    <a:pos x="9" y="808"/>
                  </a:cxn>
                  <a:cxn ang="0">
                    <a:pos x="2" y="736"/>
                  </a:cxn>
                  <a:cxn ang="0">
                    <a:pos x="0" y="701"/>
                  </a:cxn>
                  <a:cxn ang="0">
                    <a:pos x="2" y="645"/>
                  </a:cxn>
                  <a:cxn ang="0">
                    <a:pos x="9" y="590"/>
                  </a:cxn>
                  <a:cxn ang="0">
                    <a:pos x="18" y="538"/>
                  </a:cxn>
                  <a:cxn ang="0">
                    <a:pos x="34" y="484"/>
                  </a:cxn>
                </a:cxnLst>
                <a:rect l="0" t="0" r="r" b="b"/>
                <a:pathLst>
                  <a:path w="1404" h="1403">
                    <a:moveTo>
                      <a:pt x="702" y="701"/>
                    </a:moveTo>
                    <a:lnTo>
                      <a:pt x="702" y="0"/>
                    </a:lnTo>
                    <a:lnTo>
                      <a:pt x="702" y="0"/>
                    </a:lnTo>
                    <a:lnTo>
                      <a:pt x="739" y="0"/>
                    </a:lnTo>
                    <a:lnTo>
                      <a:pt x="774" y="2"/>
                    </a:lnTo>
                    <a:lnTo>
                      <a:pt x="809" y="7"/>
                    </a:lnTo>
                    <a:lnTo>
                      <a:pt x="844" y="14"/>
                    </a:lnTo>
                    <a:lnTo>
                      <a:pt x="878" y="21"/>
                    </a:lnTo>
                    <a:lnTo>
                      <a:pt x="911" y="30"/>
                    </a:lnTo>
                    <a:lnTo>
                      <a:pt x="944" y="42"/>
                    </a:lnTo>
                    <a:lnTo>
                      <a:pt x="976" y="54"/>
                    </a:lnTo>
                    <a:lnTo>
                      <a:pt x="1007" y="68"/>
                    </a:lnTo>
                    <a:lnTo>
                      <a:pt x="1038" y="84"/>
                    </a:lnTo>
                    <a:lnTo>
                      <a:pt x="1067" y="101"/>
                    </a:lnTo>
                    <a:lnTo>
                      <a:pt x="1095" y="119"/>
                    </a:lnTo>
                    <a:lnTo>
                      <a:pt x="1122" y="139"/>
                    </a:lnTo>
                    <a:lnTo>
                      <a:pt x="1148" y="160"/>
                    </a:lnTo>
                    <a:lnTo>
                      <a:pt x="1175" y="181"/>
                    </a:lnTo>
                    <a:lnTo>
                      <a:pt x="1199" y="204"/>
                    </a:lnTo>
                    <a:lnTo>
                      <a:pt x="1221" y="228"/>
                    </a:lnTo>
                    <a:lnTo>
                      <a:pt x="1244" y="255"/>
                    </a:lnTo>
                    <a:lnTo>
                      <a:pt x="1265" y="280"/>
                    </a:lnTo>
                    <a:lnTo>
                      <a:pt x="1285" y="308"/>
                    </a:lnTo>
                    <a:lnTo>
                      <a:pt x="1303" y="336"/>
                    </a:lnTo>
                    <a:lnTo>
                      <a:pt x="1320" y="366"/>
                    </a:lnTo>
                    <a:lnTo>
                      <a:pt x="1335" y="397"/>
                    </a:lnTo>
                    <a:lnTo>
                      <a:pt x="1349" y="428"/>
                    </a:lnTo>
                    <a:lnTo>
                      <a:pt x="1362" y="460"/>
                    </a:lnTo>
                    <a:lnTo>
                      <a:pt x="1373" y="492"/>
                    </a:lnTo>
                    <a:lnTo>
                      <a:pt x="1383" y="526"/>
                    </a:lnTo>
                    <a:lnTo>
                      <a:pt x="1390" y="560"/>
                    </a:lnTo>
                    <a:lnTo>
                      <a:pt x="1397" y="595"/>
                    </a:lnTo>
                    <a:lnTo>
                      <a:pt x="1401" y="630"/>
                    </a:lnTo>
                    <a:lnTo>
                      <a:pt x="1404" y="665"/>
                    </a:lnTo>
                    <a:lnTo>
                      <a:pt x="1404" y="701"/>
                    </a:lnTo>
                    <a:lnTo>
                      <a:pt x="1404" y="701"/>
                    </a:lnTo>
                    <a:lnTo>
                      <a:pt x="1404" y="736"/>
                    </a:lnTo>
                    <a:lnTo>
                      <a:pt x="1401" y="773"/>
                    </a:lnTo>
                    <a:lnTo>
                      <a:pt x="1397" y="808"/>
                    </a:lnTo>
                    <a:lnTo>
                      <a:pt x="1390" y="843"/>
                    </a:lnTo>
                    <a:lnTo>
                      <a:pt x="1383" y="877"/>
                    </a:lnTo>
                    <a:lnTo>
                      <a:pt x="1373" y="909"/>
                    </a:lnTo>
                    <a:lnTo>
                      <a:pt x="1362" y="943"/>
                    </a:lnTo>
                    <a:lnTo>
                      <a:pt x="1349" y="973"/>
                    </a:lnTo>
                    <a:lnTo>
                      <a:pt x="1335" y="1006"/>
                    </a:lnTo>
                    <a:lnTo>
                      <a:pt x="1320" y="1035"/>
                    </a:lnTo>
                    <a:lnTo>
                      <a:pt x="1303" y="1065"/>
                    </a:lnTo>
                    <a:lnTo>
                      <a:pt x="1285" y="1093"/>
                    </a:lnTo>
                    <a:lnTo>
                      <a:pt x="1265" y="1121"/>
                    </a:lnTo>
                    <a:lnTo>
                      <a:pt x="1244" y="1147"/>
                    </a:lnTo>
                    <a:lnTo>
                      <a:pt x="1221" y="1173"/>
                    </a:lnTo>
                    <a:lnTo>
                      <a:pt x="1199" y="1197"/>
                    </a:lnTo>
                    <a:lnTo>
                      <a:pt x="1175" y="1220"/>
                    </a:lnTo>
                    <a:lnTo>
                      <a:pt x="1148" y="1243"/>
                    </a:lnTo>
                    <a:lnTo>
                      <a:pt x="1122" y="1264"/>
                    </a:lnTo>
                    <a:lnTo>
                      <a:pt x="1095" y="1284"/>
                    </a:lnTo>
                    <a:lnTo>
                      <a:pt x="1067" y="1302"/>
                    </a:lnTo>
                    <a:lnTo>
                      <a:pt x="1038" y="1319"/>
                    </a:lnTo>
                    <a:lnTo>
                      <a:pt x="1007" y="1334"/>
                    </a:lnTo>
                    <a:lnTo>
                      <a:pt x="976" y="1348"/>
                    </a:lnTo>
                    <a:lnTo>
                      <a:pt x="944" y="1361"/>
                    </a:lnTo>
                    <a:lnTo>
                      <a:pt x="911" y="1371"/>
                    </a:lnTo>
                    <a:lnTo>
                      <a:pt x="878" y="1380"/>
                    </a:lnTo>
                    <a:lnTo>
                      <a:pt x="844" y="1389"/>
                    </a:lnTo>
                    <a:lnTo>
                      <a:pt x="809" y="1394"/>
                    </a:lnTo>
                    <a:lnTo>
                      <a:pt x="774" y="1399"/>
                    </a:lnTo>
                    <a:lnTo>
                      <a:pt x="739" y="1401"/>
                    </a:lnTo>
                    <a:lnTo>
                      <a:pt x="702" y="1403"/>
                    </a:lnTo>
                    <a:lnTo>
                      <a:pt x="702" y="1403"/>
                    </a:lnTo>
                    <a:lnTo>
                      <a:pt x="666" y="1401"/>
                    </a:lnTo>
                    <a:lnTo>
                      <a:pt x="630" y="1399"/>
                    </a:lnTo>
                    <a:lnTo>
                      <a:pt x="595" y="1394"/>
                    </a:lnTo>
                    <a:lnTo>
                      <a:pt x="560" y="1389"/>
                    </a:lnTo>
                    <a:lnTo>
                      <a:pt x="527" y="1380"/>
                    </a:lnTo>
                    <a:lnTo>
                      <a:pt x="493" y="1371"/>
                    </a:lnTo>
                    <a:lnTo>
                      <a:pt x="461" y="1361"/>
                    </a:lnTo>
                    <a:lnTo>
                      <a:pt x="428" y="1348"/>
                    </a:lnTo>
                    <a:lnTo>
                      <a:pt x="397" y="1334"/>
                    </a:lnTo>
                    <a:lnTo>
                      <a:pt x="368" y="1319"/>
                    </a:lnTo>
                    <a:lnTo>
                      <a:pt x="338" y="1302"/>
                    </a:lnTo>
                    <a:lnTo>
                      <a:pt x="310" y="1284"/>
                    </a:lnTo>
                    <a:lnTo>
                      <a:pt x="282" y="1264"/>
                    </a:lnTo>
                    <a:lnTo>
                      <a:pt x="256" y="1243"/>
                    </a:lnTo>
                    <a:lnTo>
                      <a:pt x="230" y="1220"/>
                    </a:lnTo>
                    <a:lnTo>
                      <a:pt x="205" y="1197"/>
                    </a:lnTo>
                    <a:lnTo>
                      <a:pt x="183" y="1173"/>
                    </a:lnTo>
                    <a:lnTo>
                      <a:pt x="160" y="1147"/>
                    </a:lnTo>
                    <a:lnTo>
                      <a:pt x="139" y="1121"/>
                    </a:lnTo>
                    <a:lnTo>
                      <a:pt x="119" y="1093"/>
                    </a:lnTo>
                    <a:lnTo>
                      <a:pt x="101" y="1065"/>
                    </a:lnTo>
                    <a:lnTo>
                      <a:pt x="84" y="1035"/>
                    </a:lnTo>
                    <a:lnTo>
                      <a:pt x="69" y="1006"/>
                    </a:lnTo>
                    <a:lnTo>
                      <a:pt x="55" y="973"/>
                    </a:lnTo>
                    <a:lnTo>
                      <a:pt x="42" y="943"/>
                    </a:lnTo>
                    <a:lnTo>
                      <a:pt x="31" y="909"/>
                    </a:lnTo>
                    <a:lnTo>
                      <a:pt x="23" y="877"/>
                    </a:lnTo>
                    <a:lnTo>
                      <a:pt x="14" y="843"/>
                    </a:lnTo>
                    <a:lnTo>
                      <a:pt x="9" y="808"/>
                    </a:lnTo>
                    <a:lnTo>
                      <a:pt x="4" y="773"/>
                    </a:lnTo>
                    <a:lnTo>
                      <a:pt x="2" y="736"/>
                    </a:lnTo>
                    <a:lnTo>
                      <a:pt x="0" y="701"/>
                    </a:lnTo>
                    <a:lnTo>
                      <a:pt x="0" y="701"/>
                    </a:lnTo>
                    <a:lnTo>
                      <a:pt x="0" y="672"/>
                    </a:lnTo>
                    <a:lnTo>
                      <a:pt x="2" y="645"/>
                    </a:lnTo>
                    <a:lnTo>
                      <a:pt x="4" y="617"/>
                    </a:lnTo>
                    <a:lnTo>
                      <a:pt x="9" y="590"/>
                    </a:lnTo>
                    <a:lnTo>
                      <a:pt x="13" y="565"/>
                    </a:lnTo>
                    <a:lnTo>
                      <a:pt x="18" y="538"/>
                    </a:lnTo>
                    <a:lnTo>
                      <a:pt x="27" y="512"/>
                    </a:lnTo>
                    <a:lnTo>
                      <a:pt x="34" y="484"/>
                    </a:lnTo>
                    <a:lnTo>
                      <a:pt x="702" y="70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lIns="51449" tIns="25724" rIns="51449" bIns="25724"/>
              <a:lstStyle/>
              <a:p>
                <a:pPr>
                  <a:defRPr/>
                </a:pPr>
                <a:endParaRPr lang="en-US" sz="1350" dirty="0"/>
              </a:p>
            </p:txBody>
          </p:sp>
        </p:grpSp>
        <p:sp>
          <p:nvSpPr>
            <p:cNvPr id="21529" name="Rectangle 70"/>
            <p:cNvSpPr>
              <a:spLocks noChangeArrowheads="1"/>
            </p:cNvSpPr>
            <p:nvPr/>
          </p:nvSpPr>
          <p:spPr bwMode="auto">
            <a:xfrm>
              <a:off x="7674738" y="3728024"/>
              <a:ext cx="1881399" cy="745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724" tIns="10290" rIns="15434" bIns="10290"/>
            <a:lstStyle>
              <a:lvl1pPr>
                <a:spcBef>
                  <a:spcPct val="20000"/>
                </a:spcBef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3200" b="1">
                  <a:solidFill>
                    <a:srgbClr val="32323D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rgbClr val="32323D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rgbClr val="32323D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rgbClr val="32323D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rgbClr val="32323D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rgbClr val="32323D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rgbClr val="32323D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rgbClr val="32323D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66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rgbClr val="32323D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ts val="113"/>
                </a:spcBef>
                <a:buClrTx/>
                <a:buSzTx/>
                <a:buNone/>
              </a:pPr>
              <a:r>
                <a:rPr lang="en-US" altLang="en-US" sz="3000" dirty="0">
                  <a:solidFill>
                    <a:srgbClr val="CD28A5"/>
                  </a:solidFill>
                  <a:latin typeface="Arial Narrow" panose="020B0606020202030204" pitchFamily="34" charset="0"/>
                </a:rPr>
                <a:t>7.58%</a:t>
              </a:r>
            </a:p>
          </p:txBody>
        </p:sp>
      </p:grpSp>
      <p:grpSp>
        <p:nvGrpSpPr>
          <p:cNvPr id="220" name="Group 219" descr="Blue shapes group."/>
          <p:cNvGrpSpPr>
            <a:grpSpLocks/>
          </p:cNvGrpSpPr>
          <p:nvPr/>
        </p:nvGrpSpPr>
        <p:grpSpPr bwMode="auto">
          <a:xfrm>
            <a:off x="1438275" y="1209675"/>
            <a:ext cx="3113485" cy="2890838"/>
            <a:chOff x="586143" y="1295400"/>
            <a:chExt cx="5534760" cy="5138214"/>
          </a:xfrm>
        </p:grpSpPr>
        <p:grpSp>
          <p:nvGrpSpPr>
            <p:cNvPr id="21514" name="Group 220" descr="Blue group."/>
            <p:cNvGrpSpPr>
              <a:grpSpLocks/>
            </p:cNvGrpSpPr>
            <p:nvPr/>
          </p:nvGrpSpPr>
          <p:grpSpPr bwMode="auto">
            <a:xfrm>
              <a:off x="586143" y="1295400"/>
              <a:ext cx="5525498" cy="5138214"/>
              <a:chOff x="586143" y="1295400"/>
              <a:chExt cx="5525498" cy="5138214"/>
            </a:xfrm>
          </p:grpSpPr>
          <p:sp>
            <p:nvSpPr>
              <p:cNvPr id="223" name="TextBox 222"/>
              <p:cNvSpPr txBox="1"/>
              <p:nvPr/>
            </p:nvSpPr>
            <p:spPr>
              <a:xfrm>
                <a:off x="4158867" y="1401211"/>
                <a:ext cx="1447714" cy="5951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en-US" sz="1576" dirty="0">
                    <a:solidFill>
                      <a:srgbClr val="2E76D4"/>
                    </a:solidFill>
                    <a:latin typeface="Arial"/>
                    <a:cs typeface="Arial"/>
                  </a:rPr>
                  <a:t>Males</a:t>
                </a:r>
              </a:p>
            </p:txBody>
          </p:sp>
          <p:grpSp>
            <p:nvGrpSpPr>
              <p:cNvPr id="21517" name="Group 223" descr="Male Half Icon"/>
              <p:cNvGrpSpPr>
                <a:grpSpLocks/>
              </p:cNvGrpSpPr>
              <p:nvPr/>
            </p:nvGrpSpPr>
            <p:grpSpPr bwMode="auto">
              <a:xfrm>
                <a:off x="5103812" y="1295400"/>
                <a:ext cx="1007829" cy="5138214"/>
                <a:chOff x="5065712" y="990600"/>
                <a:chExt cx="1007829" cy="5138214"/>
              </a:xfrm>
            </p:grpSpPr>
            <p:sp>
              <p:nvSpPr>
                <p:cNvPr id="21522" name="Freeform 16"/>
                <p:cNvSpPr>
                  <a:spLocks/>
                </p:cNvSpPr>
                <p:nvPr/>
              </p:nvSpPr>
              <p:spPr bwMode="auto">
                <a:xfrm>
                  <a:off x="5065712" y="1905001"/>
                  <a:ext cx="1007829" cy="4223813"/>
                </a:xfrm>
                <a:custGeom>
                  <a:avLst/>
                  <a:gdLst>
                    <a:gd name="T0" fmla="*/ 2147483646 w 41"/>
                    <a:gd name="T1" fmla="*/ 2147483646 h 173"/>
                    <a:gd name="T2" fmla="*/ 2147483646 w 41"/>
                    <a:gd name="T3" fmla="*/ 2147483646 h 173"/>
                    <a:gd name="T4" fmla="*/ 2147483646 w 41"/>
                    <a:gd name="T5" fmla="*/ 2147483646 h 173"/>
                    <a:gd name="T6" fmla="*/ 2147483646 w 41"/>
                    <a:gd name="T7" fmla="*/ 2147483646 h 173"/>
                    <a:gd name="T8" fmla="*/ 2147483646 w 41"/>
                    <a:gd name="T9" fmla="*/ 2147483646 h 173"/>
                    <a:gd name="T10" fmla="*/ 2147483646 w 41"/>
                    <a:gd name="T11" fmla="*/ 2147483646 h 173"/>
                    <a:gd name="T12" fmla="*/ 2147483646 w 41"/>
                    <a:gd name="T13" fmla="*/ 2147483646 h 173"/>
                    <a:gd name="T14" fmla="*/ 2147483646 w 41"/>
                    <a:gd name="T15" fmla="*/ 2147483646 h 173"/>
                    <a:gd name="T16" fmla="*/ 2147483646 w 41"/>
                    <a:gd name="T17" fmla="*/ 2147483646 h 173"/>
                    <a:gd name="T18" fmla="*/ 2147483646 w 41"/>
                    <a:gd name="T19" fmla="*/ 2147483646 h 173"/>
                    <a:gd name="T20" fmla="*/ 2147483646 w 41"/>
                    <a:gd name="T21" fmla="*/ 2147483646 h 173"/>
                    <a:gd name="T22" fmla="*/ 2147483646 w 41"/>
                    <a:gd name="T23" fmla="*/ 2147483646 h 173"/>
                    <a:gd name="T24" fmla="*/ 0 w 41"/>
                    <a:gd name="T25" fmla="*/ 2147483646 h 173"/>
                    <a:gd name="T26" fmla="*/ 2147483646 w 41"/>
                    <a:gd name="T27" fmla="*/ 2147483646 h 17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41" h="173">
                      <a:moveTo>
                        <a:pt x="10" y="4"/>
                      </a:moveTo>
                      <a:cubicBezTo>
                        <a:pt x="19" y="0"/>
                        <a:pt x="30" y="1"/>
                        <a:pt x="40" y="1"/>
                      </a:cubicBezTo>
                      <a:cubicBezTo>
                        <a:pt x="41" y="27"/>
                        <a:pt x="40" y="54"/>
                        <a:pt x="41" y="81"/>
                      </a:cubicBezTo>
                      <a:cubicBezTo>
                        <a:pt x="40" y="82"/>
                        <a:pt x="39" y="84"/>
                        <a:pt x="38" y="84"/>
                      </a:cubicBezTo>
                      <a:cubicBezTo>
                        <a:pt x="38" y="110"/>
                        <a:pt x="38" y="136"/>
                        <a:pt x="38" y="162"/>
                      </a:cubicBezTo>
                      <a:cubicBezTo>
                        <a:pt x="38" y="171"/>
                        <a:pt x="23" y="173"/>
                        <a:pt x="20" y="165"/>
                      </a:cubicBezTo>
                      <a:cubicBezTo>
                        <a:pt x="19" y="162"/>
                        <a:pt x="19" y="158"/>
                        <a:pt x="19" y="155"/>
                      </a:cubicBezTo>
                      <a:cubicBezTo>
                        <a:pt x="19" y="113"/>
                        <a:pt x="19" y="71"/>
                        <a:pt x="19" y="28"/>
                      </a:cubicBezTo>
                      <a:cubicBezTo>
                        <a:pt x="18" y="28"/>
                        <a:pt x="16" y="28"/>
                        <a:pt x="15" y="28"/>
                      </a:cubicBezTo>
                      <a:cubicBezTo>
                        <a:pt x="15" y="44"/>
                        <a:pt x="15" y="59"/>
                        <a:pt x="15" y="74"/>
                      </a:cubicBezTo>
                      <a:cubicBezTo>
                        <a:pt x="15" y="79"/>
                        <a:pt x="12" y="84"/>
                        <a:pt x="7" y="83"/>
                      </a:cubicBezTo>
                      <a:cubicBezTo>
                        <a:pt x="3" y="84"/>
                        <a:pt x="0" y="80"/>
                        <a:pt x="1" y="76"/>
                      </a:cubicBezTo>
                      <a:cubicBezTo>
                        <a:pt x="0" y="58"/>
                        <a:pt x="0" y="40"/>
                        <a:pt x="0" y="22"/>
                      </a:cubicBezTo>
                      <a:cubicBezTo>
                        <a:pt x="0" y="15"/>
                        <a:pt x="3" y="7"/>
                        <a:pt x="10" y="4"/>
                      </a:cubicBezTo>
                      <a:close/>
                    </a:path>
                  </a:pathLst>
                </a:custGeom>
                <a:solidFill>
                  <a:srgbClr val="2E76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51449" tIns="25724" rIns="51449" bIns="25724"/>
                <a:lstStyle/>
                <a:p>
                  <a:endParaRPr lang="en-US" sz="1350"/>
                </a:p>
              </p:txBody>
            </p:sp>
            <p:sp>
              <p:nvSpPr>
                <p:cNvPr id="21523" name="Oval 17"/>
                <p:cNvSpPr>
                  <a:spLocks/>
                </p:cNvSpPr>
                <p:nvPr/>
              </p:nvSpPr>
              <p:spPr bwMode="auto">
                <a:xfrm>
                  <a:off x="5575300" y="990600"/>
                  <a:ext cx="431800" cy="838200"/>
                </a:xfrm>
                <a:custGeom>
                  <a:avLst/>
                  <a:gdLst>
                    <a:gd name="T0" fmla="*/ 419100 w 431800"/>
                    <a:gd name="T1" fmla="*/ 0 h 838200"/>
                    <a:gd name="T2" fmla="*/ 431800 w 431800"/>
                    <a:gd name="T3" fmla="*/ 1280 h 838200"/>
                    <a:gd name="T4" fmla="*/ 431800 w 431800"/>
                    <a:gd name="T5" fmla="*/ 836920 h 838200"/>
                    <a:gd name="T6" fmla="*/ 419100 w 431800"/>
                    <a:gd name="T7" fmla="*/ 838200 h 838200"/>
                    <a:gd name="T8" fmla="*/ 0 w 431800"/>
                    <a:gd name="T9" fmla="*/ 419100 h 838200"/>
                    <a:gd name="T10" fmla="*/ 419100 w 431800"/>
                    <a:gd name="T11" fmla="*/ 0 h 8382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31800" h="838200">
                      <a:moveTo>
                        <a:pt x="419100" y="0"/>
                      </a:moveTo>
                      <a:lnTo>
                        <a:pt x="431800" y="1280"/>
                      </a:lnTo>
                      <a:lnTo>
                        <a:pt x="431800" y="836920"/>
                      </a:lnTo>
                      <a:lnTo>
                        <a:pt x="419100" y="838200"/>
                      </a:lnTo>
                      <a:cubicBezTo>
                        <a:pt x="187637" y="838200"/>
                        <a:pt x="0" y="650563"/>
                        <a:pt x="0" y="419100"/>
                      </a:cubicBezTo>
                      <a:cubicBezTo>
                        <a:pt x="0" y="187637"/>
                        <a:pt x="187637" y="0"/>
                        <a:pt x="419100" y="0"/>
                      </a:cubicBezTo>
                      <a:close/>
                    </a:path>
                  </a:pathLst>
                </a:custGeom>
                <a:solidFill>
                  <a:srgbClr val="2E76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51449" tIns="25724" rIns="51449" bIns="25724"/>
                <a:lstStyle/>
                <a:p>
                  <a:endParaRPr lang="en-US" sz="1350"/>
                </a:p>
              </p:txBody>
            </p:sp>
          </p:grpSp>
          <p:sp>
            <p:nvSpPr>
              <p:cNvPr id="21518" name="Freeform 12"/>
              <p:cNvSpPr>
                <a:spLocks noEditPoints="1"/>
              </p:cNvSpPr>
              <p:nvPr/>
            </p:nvSpPr>
            <p:spPr bwMode="auto">
              <a:xfrm>
                <a:off x="928989" y="2028098"/>
                <a:ext cx="798764" cy="574112"/>
              </a:xfrm>
              <a:custGeom>
                <a:avLst/>
                <a:gdLst>
                  <a:gd name="T0" fmla="*/ 2147483646 w 448"/>
                  <a:gd name="T1" fmla="*/ 2147483646 h 322"/>
                  <a:gd name="T2" fmla="*/ 2147483646 w 448"/>
                  <a:gd name="T3" fmla="*/ 2147483646 h 322"/>
                  <a:gd name="T4" fmla="*/ 2147483646 w 448"/>
                  <a:gd name="T5" fmla="*/ 2147483646 h 322"/>
                  <a:gd name="T6" fmla="*/ 2147483646 w 448"/>
                  <a:gd name="T7" fmla="*/ 2147483646 h 322"/>
                  <a:gd name="T8" fmla="*/ 2147483646 w 448"/>
                  <a:gd name="T9" fmla="*/ 2147483646 h 322"/>
                  <a:gd name="T10" fmla="*/ 2147483646 w 448"/>
                  <a:gd name="T11" fmla="*/ 0 h 322"/>
                  <a:gd name="T12" fmla="*/ 2147483646 w 448"/>
                  <a:gd name="T13" fmla="*/ 0 h 322"/>
                  <a:gd name="T14" fmla="*/ 2147483646 w 448"/>
                  <a:gd name="T15" fmla="*/ 2147483646 h 322"/>
                  <a:gd name="T16" fmla="*/ 2147483646 w 448"/>
                  <a:gd name="T17" fmla="*/ 2147483646 h 322"/>
                  <a:gd name="T18" fmla="*/ 2147483646 w 448"/>
                  <a:gd name="T19" fmla="*/ 2147483646 h 322"/>
                  <a:gd name="T20" fmla="*/ 2147483646 w 448"/>
                  <a:gd name="T21" fmla="*/ 2147483646 h 322"/>
                  <a:gd name="T22" fmla="*/ 2147483646 w 448"/>
                  <a:gd name="T23" fmla="*/ 2147483646 h 322"/>
                  <a:gd name="T24" fmla="*/ 2147483646 w 448"/>
                  <a:gd name="T25" fmla="*/ 2147483646 h 322"/>
                  <a:gd name="T26" fmla="*/ 2147483646 w 448"/>
                  <a:gd name="T27" fmla="*/ 2147483646 h 322"/>
                  <a:gd name="T28" fmla="*/ 2147483646 w 448"/>
                  <a:gd name="T29" fmla="*/ 2147483646 h 322"/>
                  <a:gd name="T30" fmla="*/ 2147483646 w 448"/>
                  <a:gd name="T31" fmla="*/ 2147483646 h 322"/>
                  <a:gd name="T32" fmla="*/ 2147483646 w 448"/>
                  <a:gd name="T33" fmla="*/ 2147483646 h 322"/>
                  <a:gd name="T34" fmla="*/ 2147483646 w 448"/>
                  <a:gd name="T35" fmla="*/ 2147483646 h 322"/>
                  <a:gd name="T36" fmla="*/ 2147483646 w 448"/>
                  <a:gd name="T37" fmla="*/ 2147483646 h 322"/>
                  <a:gd name="T38" fmla="*/ 2147483646 w 448"/>
                  <a:gd name="T39" fmla="*/ 2147483646 h 322"/>
                  <a:gd name="T40" fmla="*/ 2147483646 w 448"/>
                  <a:gd name="T41" fmla="*/ 2147483646 h 322"/>
                  <a:gd name="T42" fmla="*/ 2147483646 w 448"/>
                  <a:gd name="T43" fmla="*/ 2147483646 h 322"/>
                  <a:gd name="T44" fmla="*/ 2147483646 w 448"/>
                  <a:gd name="T45" fmla="*/ 2147483646 h 322"/>
                  <a:gd name="T46" fmla="*/ 2147483646 w 448"/>
                  <a:gd name="T47" fmla="*/ 2147483646 h 322"/>
                  <a:gd name="T48" fmla="*/ 2147483646 w 448"/>
                  <a:gd name="T49" fmla="*/ 2147483646 h 322"/>
                  <a:gd name="T50" fmla="*/ 2147483646 w 448"/>
                  <a:gd name="T51" fmla="*/ 2147483646 h 322"/>
                  <a:gd name="T52" fmla="*/ 2147483646 w 448"/>
                  <a:gd name="T53" fmla="*/ 2147483646 h 322"/>
                  <a:gd name="T54" fmla="*/ 2147483646 w 448"/>
                  <a:gd name="T55" fmla="*/ 2147483646 h 322"/>
                  <a:gd name="T56" fmla="*/ 2147483646 w 448"/>
                  <a:gd name="T57" fmla="*/ 2147483646 h 322"/>
                  <a:gd name="T58" fmla="*/ 2147483646 w 448"/>
                  <a:gd name="T59" fmla="*/ 2147483646 h 322"/>
                  <a:gd name="T60" fmla="*/ 2147483646 w 448"/>
                  <a:gd name="T61" fmla="*/ 2147483646 h 322"/>
                  <a:gd name="T62" fmla="*/ 2147483646 w 448"/>
                  <a:gd name="T63" fmla="*/ 2147483646 h 322"/>
                  <a:gd name="T64" fmla="*/ 2147483646 w 448"/>
                  <a:gd name="T65" fmla="*/ 2147483646 h 322"/>
                  <a:gd name="T66" fmla="*/ 2147483646 w 448"/>
                  <a:gd name="T67" fmla="*/ 2147483646 h 322"/>
                  <a:gd name="T68" fmla="*/ 2147483646 w 448"/>
                  <a:gd name="T69" fmla="*/ 2147483646 h 322"/>
                  <a:gd name="T70" fmla="*/ 2147483646 w 448"/>
                  <a:gd name="T71" fmla="*/ 2147483646 h 322"/>
                  <a:gd name="T72" fmla="*/ 2147483646 w 448"/>
                  <a:gd name="T73" fmla="*/ 2147483646 h 322"/>
                  <a:gd name="T74" fmla="*/ 2147483646 w 448"/>
                  <a:gd name="T75" fmla="*/ 2147483646 h 322"/>
                  <a:gd name="T76" fmla="*/ 2147483646 w 448"/>
                  <a:gd name="T77" fmla="*/ 2147483646 h 322"/>
                  <a:gd name="T78" fmla="*/ 2147483646 w 448"/>
                  <a:gd name="T79" fmla="*/ 2147483646 h 3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48" h="322">
                    <a:moveTo>
                      <a:pt x="446" y="296"/>
                    </a:moveTo>
                    <a:cubicBezTo>
                      <a:pt x="421" y="245"/>
                      <a:pt x="421" y="245"/>
                      <a:pt x="421" y="245"/>
                    </a:cubicBezTo>
                    <a:cubicBezTo>
                      <a:pt x="419" y="240"/>
                      <a:pt x="417" y="237"/>
                      <a:pt x="415" y="235"/>
                    </a:cubicBezTo>
                    <a:cubicBezTo>
                      <a:pt x="417" y="233"/>
                      <a:pt x="418" y="231"/>
                      <a:pt x="418" y="227"/>
                    </a:cubicBezTo>
                    <a:cubicBezTo>
                      <a:pt x="418" y="10"/>
                      <a:pt x="418" y="10"/>
                      <a:pt x="418" y="10"/>
                    </a:cubicBezTo>
                    <a:cubicBezTo>
                      <a:pt x="418" y="4"/>
                      <a:pt x="414" y="0"/>
                      <a:pt x="408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3" y="4"/>
                      <a:pt x="33" y="10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3" y="231"/>
                      <a:pt x="34" y="234"/>
                      <a:pt x="36" y="236"/>
                    </a:cubicBezTo>
                    <a:cubicBezTo>
                      <a:pt x="32" y="236"/>
                      <a:pt x="30" y="239"/>
                      <a:pt x="28" y="246"/>
                    </a:cubicBezTo>
                    <a:cubicBezTo>
                      <a:pt x="1" y="296"/>
                      <a:pt x="1" y="296"/>
                      <a:pt x="1" y="296"/>
                    </a:cubicBezTo>
                    <a:cubicBezTo>
                      <a:pt x="0" y="301"/>
                      <a:pt x="1" y="310"/>
                      <a:pt x="3" y="315"/>
                    </a:cubicBezTo>
                    <a:cubicBezTo>
                      <a:pt x="4" y="316"/>
                      <a:pt x="4" y="316"/>
                      <a:pt x="4" y="316"/>
                    </a:cubicBezTo>
                    <a:cubicBezTo>
                      <a:pt x="5" y="319"/>
                      <a:pt x="7" y="321"/>
                      <a:pt x="9" y="321"/>
                    </a:cubicBezTo>
                    <a:cubicBezTo>
                      <a:pt x="62" y="321"/>
                      <a:pt x="62" y="321"/>
                      <a:pt x="62" y="321"/>
                    </a:cubicBezTo>
                    <a:cubicBezTo>
                      <a:pt x="174" y="321"/>
                      <a:pt x="424" y="322"/>
                      <a:pt x="440" y="321"/>
                    </a:cubicBezTo>
                    <a:cubicBezTo>
                      <a:pt x="441" y="321"/>
                      <a:pt x="441" y="321"/>
                      <a:pt x="441" y="321"/>
                    </a:cubicBezTo>
                    <a:cubicBezTo>
                      <a:pt x="442" y="321"/>
                      <a:pt x="443" y="320"/>
                      <a:pt x="444" y="319"/>
                    </a:cubicBezTo>
                    <a:cubicBezTo>
                      <a:pt x="445" y="317"/>
                      <a:pt x="446" y="316"/>
                      <a:pt x="447" y="314"/>
                    </a:cubicBezTo>
                    <a:cubicBezTo>
                      <a:pt x="448" y="308"/>
                      <a:pt x="448" y="301"/>
                      <a:pt x="446" y="296"/>
                    </a:cubicBezTo>
                    <a:close/>
                    <a:moveTo>
                      <a:pt x="390" y="38"/>
                    </a:moveTo>
                    <a:cubicBezTo>
                      <a:pt x="390" y="212"/>
                      <a:pt x="390" y="212"/>
                      <a:pt x="390" y="212"/>
                    </a:cubicBezTo>
                    <a:cubicBezTo>
                      <a:pt x="390" y="217"/>
                      <a:pt x="386" y="221"/>
                      <a:pt x="381" y="221"/>
                    </a:cubicBezTo>
                    <a:cubicBezTo>
                      <a:pt x="380" y="221"/>
                      <a:pt x="380" y="221"/>
                      <a:pt x="380" y="221"/>
                    </a:cubicBezTo>
                    <a:cubicBezTo>
                      <a:pt x="375" y="221"/>
                      <a:pt x="348" y="221"/>
                      <a:pt x="313" y="221"/>
                    </a:cubicBezTo>
                    <a:cubicBezTo>
                      <a:pt x="112" y="221"/>
                      <a:pt x="112" y="221"/>
                      <a:pt x="112" y="221"/>
                    </a:cubicBezTo>
                    <a:cubicBezTo>
                      <a:pt x="99" y="221"/>
                      <a:pt x="91" y="221"/>
                      <a:pt x="89" y="221"/>
                    </a:cubicBezTo>
                    <a:cubicBezTo>
                      <a:pt x="80" y="222"/>
                      <a:pt x="74" y="222"/>
                      <a:pt x="70" y="221"/>
                    </a:cubicBezTo>
                    <a:cubicBezTo>
                      <a:pt x="68" y="221"/>
                      <a:pt x="66" y="220"/>
                      <a:pt x="64" y="219"/>
                    </a:cubicBezTo>
                    <a:cubicBezTo>
                      <a:pt x="63" y="218"/>
                      <a:pt x="62" y="217"/>
                      <a:pt x="62" y="216"/>
                    </a:cubicBezTo>
                    <a:cubicBezTo>
                      <a:pt x="62" y="215"/>
                      <a:pt x="61" y="213"/>
                      <a:pt x="61" y="212"/>
                    </a:cubicBezTo>
                    <a:cubicBezTo>
                      <a:pt x="61" y="201"/>
                      <a:pt x="61" y="201"/>
                      <a:pt x="61" y="201"/>
                    </a:cubicBezTo>
                    <a:cubicBezTo>
                      <a:pt x="61" y="198"/>
                      <a:pt x="61" y="195"/>
                      <a:pt x="61" y="195"/>
                    </a:cubicBezTo>
                    <a:cubicBezTo>
                      <a:pt x="61" y="195"/>
                      <a:pt x="61" y="195"/>
                      <a:pt x="61" y="19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0"/>
                      <a:pt x="65" y="26"/>
                      <a:pt x="70" y="26"/>
                    </a:cubicBezTo>
                    <a:cubicBezTo>
                      <a:pt x="381" y="26"/>
                      <a:pt x="381" y="26"/>
                      <a:pt x="381" y="26"/>
                    </a:cubicBezTo>
                    <a:cubicBezTo>
                      <a:pt x="382" y="26"/>
                      <a:pt x="383" y="26"/>
                      <a:pt x="383" y="26"/>
                    </a:cubicBezTo>
                    <a:cubicBezTo>
                      <a:pt x="390" y="28"/>
                      <a:pt x="390" y="33"/>
                      <a:pt x="390" y="38"/>
                    </a:cubicBezTo>
                    <a:close/>
                  </a:path>
                </a:pathLst>
              </a:custGeom>
              <a:solidFill>
                <a:srgbClr val="2E76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49" tIns="25724" rIns="51449" bIns="25724"/>
              <a:lstStyle/>
              <a:p>
                <a:endParaRPr lang="en-US" sz="1350"/>
              </a:p>
            </p:txBody>
          </p:sp>
          <p:sp>
            <p:nvSpPr>
              <p:cNvPr id="21519" name="Rectangle 70"/>
              <p:cNvSpPr>
                <a:spLocks noChangeArrowheads="1"/>
              </p:cNvSpPr>
              <p:nvPr/>
            </p:nvSpPr>
            <p:spPr bwMode="auto">
              <a:xfrm>
                <a:off x="1861922" y="1976593"/>
                <a:ext cx="3059474" cy="647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5724" tIns="10290" rIns="15434" bIns="10290"/>
              <a:lstStyle>
                <a:lvl1pPr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3200" b="1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8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4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ts val="113"/>
                  </a:spcBef>
                  <a:buClrTx/>
                  <a:buSzTx/>
                  <a:buNone/>
                </a:pPr>
                <a:r>
                  <a:rPr lang="en-US" altLang="en-US" sz="3300" dirty="0">
                    <a:solidFill>
                      <a:srgbClr val="2E76D4"/>
                    </a:solidFill>
                    <a:latin typeface="Arial Narrow" panose="020B0606020202030204" pitchFamily="34" charset="0"/>
                  </a:rPr>
                  <a:t>61 </a:t>
                </a:r>
                <a:r>
                  <a:rPr lang="en-US" altLang="en-US" sz="1200" dirty="0">
                    <a:solidFill>
                      <a:srgbClr val="2E76D4"/>
                    </a:solidFill>
                    <a:latin typeface="Arial Narrow" panose="020B0606020202030204" pitchFamily="34" charset="0"/>
                  </a:rPr>
                  <a:t>Publications.</a:t>
                </a:r>
                <a:r>
                  <a:rPr lang="en-US" altLang="en-US" sz="3300" dirty="0">
                    <a:solidFill>
                      <a:srgbClr val="2E76D4"/>
                    </a:solidFill>
                    <a:latin typeface="Arial Narrow" panose="020B0606020202030204" pitchFamily="34" charset="0"/>
                  </a:rPr>
                  <a:t> </a:t>
                </a:r>
              </a:p>
            </p:txBody>
          </p:sp>
          <p:sp>
            <p:nvSpPr>
              <p:cNvPr id="21520" name="Rectangle 70"/>
              <p:cNvSpPr>
                <a:spLocks noChangeArrowheads="1"/>
              </p:cNvSpPr>
              <p:nvPr/>
            </p:nvSpPr>
            <p:spPr bwMode="auto">
              <a:xfrm>
                <a:off x="586143" y="3698184"/>
                <a:ext cx="2248611" cy="749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5724" tIns="10290" rIns="15434" bIns="10290"/>
              <a:lstStyle>
                <a:lvl1pPr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3200" b="1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8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4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66"/>
                  </a:buClr>
                  <a:buSzPct val="70000"/>
                  <a:buFont typeface="Wingdings" panose="05000000000000000000" pitchFamily="2" charset="2"/>
                  <a:buChar char="§"/>
                  <a:defRPr sz="2000">
                    <a:solidFill>
                      <a:srgbClr val="32323D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r">
                  <a:lnSpc>
                    <a:spcPct val="85000"/>
                  </a:lnSpc>
                  <a:spcBef>
                    <a:spcPts val="113"/>
                  </a:spcBef>
                  <a:buClrTx/>
                  <a:buSzTx/>
                  <a:buNone/>
                </a:pPr>
                <a:r>
                  <a:rPr lang="en-US" altLang="en-US" sz="3000" dirty="0">
                    <a:solidFill>
                      <a:srgbClr val="2E76D4"/>
                    </a:solidFill>
                    <a:latin typeface="Arial Narrow" panose="020B0606020202030204" pitchFamily="34" charset="0"/>
                  </a:rPr>
                  <a:t>92.42%</a:t>
                </a:r>
              </a:p>
            </p:txBody>
          </p:sp>
          <p:grpSp>
            <p:nvGrpSpPr>
              <p:cNvPr id="241" name="Group 240" descr="Blue Pie Chart Icon"/>
              <p:cNvGrpSpPr/>
              <p:nvPr/>
            </p:nvGrpSpPr>
            <p:grpSpPr>
              <a:xfrm>
                <a:off x="3001785" y="3535490"/>
                <a:ext cx="915528" cy="980312"/>
                <a:chOff x="3538996" y="-1785641"/>
                <a:chExt cx="2302243" cy="2465147"/>
              </a:xfrm>
              <a:solidFill>
                <a:srgbClr val="2E76D4"/>
              </a:solidFill>
            </p:grpSpPr>
            <p:sp>
              <p:nvSpPr>
                <p:cNvPr id="242" name="Freeform 34"/>
                <p:cNvSpPr>
                  <a:spLocks/>
                </p:cNvSpPr>
                <p:nvPr/>
              </p:nvSpPr>
              <p:spPr bwMode="auto">
                <a:xfrm>
                  <a:off x="3538996" y="-1785641"/>
                  <a:ext cx="1060451" cy="1114426"/>
                </a:xfrm>
                <a:custGeom>
                  <a:avLst/>
                  <a:gdLst/>
                  <a:ahLst/>
                  <a:cxnLst>
                    <a:cxn ang="0">
                      <a:pos x="668" y="702"/>
                    </a:cxn>
                    <a:cxn ang="0">
                      <a:pos x="0" y="484"/>
                    </a:cxn>
                    <a:cxn ang="0">
                      <a:pos x="0" y="484"/>
                    </a:cxn>
                    <a:cxn ang="0">
                      <a:pos x="10" y="458"/>
                    </a:cxn>
                    <a:cxn ang="0">
                      <a:pos x="20" y="431"/>
                    </a:cxn>
                    <a:cxn ang="0">
                      <a:pos x="31" y="404"/>
                    </a:cxn>
                    <a:cxn ang="0">
                      <a:pos x="43" y="379"/>
                    </a:cxn>
                    <a:cxn ang="0">
                      <a:pos x="57" y="355"/>
                    </a:cxn>
                    <a:cxn ang="0">
                      <a:pos x="71" y="330"/>
                    </a:cxn>
                    <a:cxn ang="0">
                      <a:pos x="86" y="307"/>
                    </a:cxn>
                    <a:cxn ang="0">
                      <a:pos x="101" y="285"/>
                    </a:cxn>
                    <a:cxn ang="0">
                      <a:pos x="118" y="263"/>
                    </a:cxn>
                    <a:cxn ang="0">
                      <a:pos x="135" y="241"/>
                    </a:cxn>
                    <a:cxn ang="0">
                      <a:pos x="153" y="222"/>
                    </a:cxn>
                    <a:cxn ang="0">
                      <a:pos x="171" y="202"/>
                    </a:cxn>
                    <a:cxn ang="0">
                      <a:pos x="191" y="183"/>
                    </a:cxn>
                    <a:cxn ang="0">
                      <a:pos x="212" y="166"/>
                    </a:cxn>
                    <a:cxn ang="0">
                      <a:pos x="233" y="147"/>
                    </a:cxn>
                    <a:cxn ang="0">
                      <a:pos x="254" y="132"/>
                    </a:cxn>
                    <a:cxn ang="0">
                      <a:pos x="276" y="117"/>
                    </a:cxn>
                    <a:cxn ang="0">
                      <a:pos x="299" y="101"/>
                    </a:cxn>
                    <a:cxn ang="0">
                      <a:pos x="321" y="89"/>
                    </a:cxn>
                    <a:cxn ang="0">
                      <a:pos x="345" y="76"/>
                    </a:cxn>
                    <a:cxn ang="0">
                      <a:pos x="370" y="63"/>
                    </a:cxn>
                    <a:cxn ang="0">
                      <a:pos x="394" y="53"/>
                    </a:cxn>
                    <a:cxn ang="0">
                      <a:pos x="421" y="44"/>
                    </a:cxn>
                    <a:cxn ang="0">
                      <a:pos x="446" y="34"/>
                    </a:cxn>
                    <a:cxn ang="0">
                      <a:pos x="473" y="27"/>
                    </a:cxn>
                    <a:cxn ang="0">
                      <a:pos x="500" y="20"/>
                    </a:cxn>
                    <a:cxn ang="0">
                      <a:pos x="526" y="13"/>
                    </a:cxn>
                    <a:cxn ang="0">
                      <a:pos x="554" y="9"/>
                    </a:cxn>
                    <a:cxn ang="0">
                      <a:pos x="582" y="4"/>
                    </a:cxn>
                    <a:cxn ang="0">
                      <a:pos x="611" y="2"/>
                    </a:cxn>
                    <a:cxn ang="0">
                      <a:pos x="639" y="0"/>
                    </a:cxn>
                    <a:cxn ang="0">
                      <a:pos x="668" y="0"/>
                    </a:cxn>
                    <a:cxn ang="0">
                      <a:pos x="668" y="702"/>
                    </a:cxn>
                  </a:cxnLst>
                  <a:rect l="0" t="0" r="r" b="b"/>
                  <a:pathLst>
                    <a:path w="668" h="702">
                      <a:moveTo>
                        <a:pt x="668" y="702"/>
                      </a:moveTo>
                      <a:lnTo>
                        <a:pt x="0" y="484"/>
                      </a:lnTo>
                      <a:lnTo>
                        <a:pt x="0" y="484"/>
                      </a:lnTo>
                      <a:lnTo>
                        <a:pt x="10" y="458"/>
                      </a:lnTo>
                      <a:lnTo>
                        <a:pt x="20" y="431"/>
                      </a:lnTo>
                      <a:lnTo>
                        <a:pt x="31" y="404"/>
                      </a:lnTo>
                      <a:lnTo>
                        <a:pt x="43" y="379"/>
                      </a:lnTo>
                      <a:lnTo>
                        <a:pt x="57" y="355"/>
                      </a:lnTo>
                      <a:lnTo>
                        <a:pt x="71" y="330"/>
                      </a:lnTo>
                      <a:lnTo>
                        <a:pt x="86" y="307"/>
                      </a:lnTo>
                      <a:lnTo>
                        <a:pt x="101" y="285"/>
                      </a:lnTo>
                      <a:lnTo>
                        <a:pt x="118" y="263"/>
                      </a:lnTo>
                      <a:lnTo>
                        <a:pt x="135" y="241"/>
                      </a:lnTo>
                      <a:lnTo>
                        <a:pt x="153" y="222"/>
                      </a:lnTo>
                      <a:lnTo>
                        <a:pt x="171" y="202"/>
                      </a:lnTo>
                      <a:lnTo>
                        <a:pt x="191" y="183"/>
                      </a:lnTo>
                      <a:lnTo>
                        <a:pt x="212" y="166"/>
                      </a:lnTo>
                      <a:lnTo>
                        <a:pt x="233" y="147"/>
                      </a:lnTo>
                      <a:lnTo>
                        <a:pt x="254" y="132"/>
                      </a:lnTo>
                      <a:lnTo>
                        <a:pt x="276" y="117"/>
                      </a:lnTo>
                      <a:lnTo>
                        <a:pt x="299" y="101"/>
                      </a:lnTo>
                      <a:lnTo>
                        <a:pt x="321" y="89"/>
                      </a:lnTo>
                      <a:lnTo>
                        <a:pt x="345" y="76"/>
                      </a:lnTo>
                      <a:lnTo>
                        <a:pt x="370" y="63"/>
                      </a:lnTo>
                      <a:lnTo>
                        <a:pt x="394" y="53"/>
                      </a:lnTo>
                      <a:lnTo>
                        <a:pt x="421" y="44"/>
                      </a:lnTo>
                      <a:lnTo>
                        <a:pt x="446" y="34"/>
                      </a:lnTo>
                      <a:lnTo>
                        <a:pt x="473" y="27"/>
                      </a:lnTo>
                      <a:lnTo>
                        <a:pt x="500" y="20"/>
                      </a:lnTo>
                      <a:lnTo>
                        <a:pt x="526" y="13"/>
                      </a:lnTo>
                      <a:lnTo>
                        <a:pt x="554" y="9"/>
                      </a:lnTo>
                      <a:lnTo>
                        <a:pt x="582" y="4"/>
                      </a:lnTo>
                      <a:lnTo>
                        <a:pt x="611" y="2"/>
                      </a:lnTo>
                      <a:lnTo>
                        <a:pt x="639" y="0"/>
                      </a:lnTo>
                      <a:lnTo>
                        <a:pt x="668" y="0"/>
                      </a:lnTo>
                      <a:lnTo>
                        <a:pt x="668" y="70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lIns="51449" tIns="25724" rIns="51449" bIns="25724"/>
                <a:lstStyle/>
                <a:p>
                  <a:pPr>
                    <a:defRPr/>
                  </a:pPr>
                  <a:endParaRPr lang="en-US" sz="1350" dirty="0"/>
                </a:p>
              </p:txBody>
            </p:sp>
            <p:sp>
              <p:nvSpPr>
                <p:cNvPr id="243" name="Freeform 35"/>
                <p:cNvSpPr>
                  <a:spLocks/>
                </p:cNvSpPr>
                <p:nvPr/>
              </p:nvSpPr>
              <p:spPr bwMode="auto">
                <a:xfrm>
                  <a:off x="3612388" y="-1547759"/>
                  <a:ext cx="2228851" cy="2227265"/>
                </a:xfrm>
                <a:custGeom>
                  <a:avLst/>
                  <a:gdLst/>
                  <a:ahLst/>
                  <a:cxnLst>
                    <a:cxn ang="0">
                      <a:pos x="702" y="0"/>
                    </a:cxn>
                    <a:cxn ang="0">
                      <a:pos x="739" y="0"/>
                    </a:cxn>
                    <a:cxn ang="0">
                      <a:pos x="809" y="7"/>
                    </a:cxn>
                    <a:cxn ang="0">
                      <a:pos x="878" y="21"/>
                    </a:cxn>
                    <a:cxn ang="0">
                      <a:pos x="944" y="42"/>
                    </a:cxn>
                    <a:cxn ang="0">
                      <a:pos x="1007" y="68"/>
                    </a:cxn>
                    <a:cxn ang="0">
                      <a:pos x="1067" y="101"/>
                    </a:cxn>
                    <a:cxn ang="0">
                      <a:pos x="1122" y="139"/>
                    </a:cxn>
                    <a:cxn ang="0">
                      <a:pos x="1175" y="181"/>
                    </a:cxn>
                    <a:cxn ang="0">
                      <a:pos x="1221" y="228"/>
                    </a:cxn>
                    <a:cxn ang="0">
                      <a:pos x="1265" y="280"/>
                    </a:cxn>
                    <a:cxn ang="0">
                      <a:pos x="1303" y="336"/>
                    </a:cxn>
                    <a:cxn ang="0">
                      <a:pos x="1335" y="397"/>
                    </a:cxn>
                    <a:cxn ang="0">
                      <a:pos x="1362" y="460"/>
                    </a:cxn>
                    <a:cxn ang="0">
                      <a:pos x="1383" y="526"/>
                    </a:cxn>
                    <a:cxn ang="0">
                      <a:pos x="1397" y="595"/>
                    </a:cxn>
                    <a:cxn ang="0">
                      <a:pos x="1404" y="665"/>
                    </a:cxn>
                    <a:cxn ang="0">
                      <a:pos x="1404" y="701"/>
                    </a:cxn>
                    <a:cxn ang="0">
                      <a:pos x="1401" y="773"/>
                    </a:cxn>
                    <a:cxn ang="0">
                      <a:pos x="1390" y="843"/>
                    </a:cxn>
                    <a:cxn ang="0">
                      <a:pos x="1373" y="909"/>
                    </a:cxn>
                    <a:cxn ang="0">
                      <a:pos x="1349" y="973"/>
                    </a:cxn>
                    <a:cxn ang="0">
                      <a:pos x="1320" y="1035"/>
                    </a:cxn>
                    <a:cxn ang="0">
                      <a:pos x="1285" y="1093"/>
                    </a:cxn>
                    <a:cxn ang="0">
                      <a:pos x="1244" y="1147"/>
                    </a:cxn>
                    <a:cxn ang="0">
                      <a:pos x="1199" y="1197"/>
                    </a:cxn>
                    <a:cxn ang="0">
                      <a:pos x="1148" y="1243"/>
                    </a:cxn>
                    <a:cxn ang="0">
                      <a:pos x="1095" y="1284"/>
                    </a:cxn>
                    <a:cxn ang="0">
                      <a:pos x="1038" y="1319"/>
                    </a:cxn>
                    <a:cxn ang="0">
                      <a:pos x="976" y="1348"/>
                    </a:cxn>
                    <a:cxn ang="0">
                      <a:pos x="911" y="1371"/>
                    </a:cxn>
                    <a:cxn ang="0">
                      <a:pos x="844" y="1389"/>
                    </a:cxn>
                    <a:cxn ang="0">
                      <a:pos x="774" y="1399"/>
                    </a:cxn>
                    <a:cxn ang="0">
                      <a:pos x="702" y="1403"/>
                    </a:cxn>
                    <a:cxn ang="0">
                      <a:pos x="666" y="1401"/>
                    </a:cxn>
                    <a:cxn ang="0">
                      <a:pos x="595" y="1394"/>
                    </a:cxn>
                    <a:cxn ang="0">
                      <a:pos x="527" y="1380"/>
                    </a:cxn>
                    <a:cxn ang="0">
                      <a:pos x="461" y="1361"/>
                    </a:cxn>
                    <a:cxn ang="0">
                      <a:pos x="397" y="1334"/>
                    </a:cxn>
                    <a:cxn ang="0">
                      <a:pos x="338" y="1302"/>
                    </a:cxn>
                    <a:cxn ang="0">
                      <a:pos x="282" y="1264"/>
                    </a:cxn>
                    <a:cxn ang="0">
                      <a:pos x="230" y="1220"/>
                    </a:cxn>
                    <a:cxn ang="0">
                      <a:pos x="183" y="1173"/>
                    </a:cxn>
                    <a:cxn ang="0">
                      <a:pos x="139" y="1121"/>
                    </a:cxn>
                    <a:cxn ang="0">
                      <a:pos x="101" y="1065"/>
                    </a:cxn>
                    <a:cxn ang="0">
                      <a:pos x="69" y="1006"/>
                    </a:cxn>
                    <a:cxn ang="0">
                      <a:pos x="42" y="943"/>
                    </a:cxn>
                    <a:cxn ang="0">
                      <a:pos x="23" y="877"/>
                    </a:cxn>
                    <a:cxn ang="0">
                      <a:pos x="9" y="808"/>
                    </a:cxn>
                    <a:cxn ang="0">
                      <a:pos x="2" y="736"/>
                    </a:cxn>
                    <a:cxn ang="0">
                      <a:pos x="0" y="701"/>
                    </a:cxn>
                    <a:cxn ang="0">
                      <a:pos x="2" y="645"/>
                    </a:cxn>
                    <a:cxn ang="0">
                      <a:pos x="9" y="590"/>
                    </a:cxn>
                    <a:cxn ang="0">
                      <a:pos x="18" y="538"/>
                    </a:cxn>
                    <a:cxn ang="0">
                      <a:pos x="34" y="484"/>
                    </a:cxn>
                  </a:cxnLst>
                  <a:rect l="0" t="0" r="r" b="b"/>
                  <a:pathLst>
                    <a:path w="1404" h="1403">
                      <a:moveTo>
                        <a:pt x="702" y="701"/>
                      </a:moveTo>
                      <a:lnTo>
                        <a:pt x="702" y="0"/>
                      </a:lnTo>
                      <a:lnTo>
                        <a:pt x="702" y="0"/>
                      </a:lnTo>
                      <a:lnTo>
                        <a:pt x="739" y="0"/>
                      </a:lnTo>
                      <a:lnTo>
                        <a:pt x="774" y="2"/>
                      </a:lnTo>
                      <a:lnTo>
                        <a:pt x="809" y="7"/>
                      </a:lnTo>
                      <a:lnTo>
                        <a:pt x="844" y="14"/>
                      </a:lnTo>
                      <a:lnTo>
                        <a:pt x="878" y="21"/>
                      </a:lnTo>
                      <a:lnTo>
                        <a:pt x="911" y="30"/>
                      </a:lnTo>
                      <a:lnTo>
                        <a:pt x="944" y="42"/>
                      </a:lnTo>
                      <a:lnTo>
                        <a:pt x="976" y="54"/>
                      </a:lnTo>
                      <a:lnTo>
                        <a:pt x="1007" y="68"/>
                      </a:lnTo>
                      <a:lnTo>
                        <a:pt x="1038" y="84"/>
                      </a:lnTo>
                      <a:lnTo>
                        <a:pt x="1067" y="101"/>
                      </a:lnTo>
                      <a:lnTo>
                        <a:pt x="1095" y="119"/>
                      </a:lnTo>
                      <a:lnTo>
                        <a:pt x="1122" y="139"/>
                      </a:lnTo>
                      <a:lnTo>
                        <a:pt x="1148" y="160"/>
                      </a:lnTo>
                      <a:lnTo>
                        <a:pt x="1175" y="181"/>
                      </a:lnTo>
                      <a:lnTo>
                        <a:pt x="1199" y="204"/>
                      </a:lnTo>
                      <a:lnTo>
                        <a:pt x="1221" y="228"/>
                      </a:lnTo>
                      <a:lnTo>
                        <a:pt x="1244" y="255"/>
                      </a:lnTo>
                      <a:lnTo>
                        <a:pt x="1265" y="280"/>
                      </a:lnTo>
                      <a:lnTo>
                        <a:pt x="1285" y="308"/>
                      </a:lnTo>
                      <a:lnTo>
                        <a:pt x="1303" y="336"/>
                      </a:lnTo>
                      <a:lnTo>
                        <a:pt x="1320" y="366"/>
                      </a:lnTo>
                      <a:lnTo>
                        <a:pt x="1335" y="397"/>
                      </a:lnTo>
                      <a:lnTo>
                        <a:pt x="1349" y="428"/>
                      </a:lnTo>
                      <a:lnTo>
                        <a:pt x="1362" y="460"/>
                      </a:lnTo>
                      <a:lnTo>
                        <a:pt x="1373" y="492"/>
                      </a:lnTo>
                      <a:lnTo>
                        <a:pt x="1383" y="526"/>
                      </a:lnTo>
                      <a:lnTo>
                        <a:pt x="1390" y="560"/>
                      </a:lnTo>
                      <a:lnTo>
                        <a:pt x="1397" y="595"/>
                      </a:lnTo>
                      <a:lnTo>
                        <a:pt x="1401" y="630"/>
                      </a:lnTo>
                      <a:lnTo>
                        <a:pt x="1404" y="665"/>
                      </a:lnTo>
                      <a:lnTo>
                        <a:pt x="1404" y="701"/>
                      </a:lnTo>
                      <a:lnTo>
                        <a:pt x="1404" y="701"/>
                      </a:lnTo>
                      <a:lnTo>
                        <a:pt x="1404" y="736"/>
                      </a:lnTo>
                      <a:lnTo>
                        <a:pt x="1401" y="773"/>
                      </a:lnTo>
                      <a:lnTo>
                        <a:pt x="1397" y="808"/>
                      </a:lnTo>
                      <a:lnTo>
                        <a:pt x="1390" y="843"/>
                      </a:lnTo>
                      <a:lnTo>
                        <a:pt x="1383" y="877"/>
                      </a:lnTo>
                      <a:lnTo>
                        <a:pt x="1373" y="909"/>
                      </a:lnTo>
                      <a:lnTo>
                        <a:pt x="1362" y="943"/>
                      </a:lnTo>
                      <a:lnTo>
                        <a:pt x="1349" y="973"/>
                      </a:lnTo>
                      <a:lnTo>
                        <a:pt x="1335" y="1006"/>
                      </a:lnTo>
                      <a:lnTo>
                        <a:pt x="1320" y="1035"/>
                      </a:lnTo>
                      <a:lnTo>
                        <a:pt x="1303" y="1065"/>
                      </a:lnTo>
                      <a:lnTo>
                        <a:pt x="1285" y="1093"/>
                      </a:lnTo>
                      <a:lnTo>
                        <a:pt x="1265" y="1121"/>
                      </a:lnTo>
                      <a:lnTo>
                        <a:pt x="1244" y="1147"/>
                      </a:lnTo>
                      <a:lnTo>
                        <a:pt x="1221" y="1173"/>
                      </a:lnTo>
                      <a:lnTo>
                        <a:pt x="1199" y="1197"/>
                      </a:lnTo>
                      <a:lnTo>
                        <a:pt x="1175" y="1220"/>
                      </a:lnTo>
                      <a:lnTo>
                        <a:pt x="1148" y="1243"/>
                      </a:lnTo>
                      <a:lnTo>
                        <a:pt x="1122" y="1264"/>
                      </a:lnTo>
                      <a:lnTo>
                        <a:pt x="1095" y="1284"/>
                      </a:lnTo>
                      <a:lnTo>
                        <a:pt x="1067" y="1302"/>
                      </a:lnTo>
                      <a:lnTo>
                        <a:pt x="1038" y="1319"/>
                      </a:lnTo>
                      <a:lnTo>
                        <a:pt x="1007" y="1334"/>
                      </a:lnTo>
                      <a:lnTo>
                        <a:pt x="976" y="1348"/>
                      </a:lnTo>
                      <a:lnTo>
                        <a:pt x="944" y="1361"/>
                      </a:lnTo>
                      <a:lnTo>
                        <a:pt x="911" y="1371"/>
                      </a:lnTo>
                      <a:lnTo>
                        <a:pt x="878" y="1380"/>
                      </a:lnTo>
                      <a:lnTo>
                        <a:pt x="844" y="1389"/>
                      </a:lnTo>
                      <a:lnTo>
                        <a:pt x="809" y="1394"/>
                      </a:lnTo>
                      <a:lnTo>
                        <a:pt x="774" y="1399"/>
                      </a:lnTo>
                      <a:lnTo>
                        <a:pt x="739" y="1401"/>
                      </a:lnTo>
                      <a:lnTo>
                        <a:pt x="702" y="1403"/>
                      </a:lnTo>
                      <a:lnTo>
                        <a:pt x="702" y="1403"/>
                      </a:lnTo>
                      <a:lnTo>
                        <a:pt x="666" y="1401"/>
                      </a:lnTo>
                      <a:lnTo>
                        <a:pt x="630" y="1399"/>
                      </a:lnTo>
                      <a:lnTo>
                        <a:pt x="595" y="1394"/>
                      </a:lnTo>
                      <a:lnTo>
                        <a:pt x="560" y="1389"/>
                      </a:lnTo>
                      <a:lnTo>
                        <a:pt x="527" y="1380"/>
                      </a:lnTo>
                      <a:lnTo>
                        <a:pt x="493" y="1371"/>
                      </a:lnTo>
                      <a:lnTo>
                        <a:pt x="461" y="1361"/>
                      </a:lnTo>
                      <a:lnTo>
                        <a:pt x="428" y="1348"/>
                      </a:lnTo>
                      <a:lnTo>
                        <a:pt x="397" y="1334"/>
                      </a:lnTo>
                      <a:lnTo>
                        <a:pt x="368" y="1319"/>
                      </a:lnTo>
                      <a:lnTo>
                        <a:pt x="338" y="1302"/>
                      </a:lnTo>
                      <a:lnTo>
                        <a:pt x="310" y="1284"/>
                      </a:lnTo>
                      <a:lnTo>
                        <a:pt x="282" y="1264"/>
                      </a:lnTo>
                      <a:lnTo>
                        <a:pt x="256" y="1243"/>
                      </a:lnTo>
                      <a:lnTo>
                        <a:pt x="230" y="1220"/>
                      </a:lnTo>
                      <a:lnTo>
                        <a:pt x="205" y="1197"/>
                      </a:lnTo>
                      <a:lnTo>
                        <a:pt x="183" y="1173"/>
                      </a:lnTo>
                      <a:lnTo>
                        <a:pt x="160" y="1147"/>
                      </a:lnTo>
                      <a:lnTo>
                        <a:pt x="139" y="1121"/>
                      </a:lnTo>
                      <a:lnTo>
                        <a:pt x="119" y="1093"/>
                      </a:lnTo>
                      <a:lnTo>
                        <a:pt x="101" y="1065"/>
                      </a:lnTo>
                      <a:lnTo>
                        <a:pt x="84" y="1035"/>
                      </a:lnTo>
                      <a:lnTo>
                        <a:pt x="69" y="1006"/>
                      </a:lnTo>
                      <a:lnTo>
                        <a:pt x="55" y="973"/>
                      </a:lnTo>
                      <a:lnTo>
                        <a:pt x="42" y="943"/>
                      </a:lnTo>
                      <a:lnTo>
                        <a:pt x="31" y="909"/>
                      </a:lnTo>
                      <a:lnTo>
                        <a:pt x="23" y="877"/>
                      </a:lnTo>
                      <a:lnTo>
                        <a:pt x="14" y="843"/>
                      </a:lnTo>
                      <a:lnTo>
                        <a:pt x="9" y="808"/>
                      </a:lnTo>
                      <a:lnTo>
                        <a:pt x="4" y="773"/>
                      </a:lnTo>
                      <a:lnTo>
                        <a:pt x="2" y="736"/>
                      </a:lnTo>
                      <a:lnTo>
                        <a:pt x="0" y="701"/>
                      </a:lnTo>
                      <a:lnTo>
                        <a:pt x="0" y="701"/>
                      </a:lnTo>
                      <a:lnTo>
                        <a:pt x="0" y="672"/>
                      </a:lnTo>
                      <a:lnTo>
                        <a:pt x="2" y="645"/>
                      </a:lnTo>
                      <a:lnTo>
                        <a:pt x="4" y="617"/>
                      </a:lnTo>
                      <a:lnTo>
                        <a:pt x="9" y="590"/>
                      </a:lnTo>
                      <a:lnTo>
                        <a:pt x="13" y="565"/>
                      </a:lnTo>
                      <a:lnTo>
                        <a:pt x="18" y="538"/>
                      </a:lnTo>
                      <a:lnTo>
                        <a:pt x="27" y="512"/>
                      </a:lnTo>
                      <a:lnTo>
                        <a:pt x="34" y="484"/>
                      </a:lnTo>
                      <a:lnTo>
                        <a:pt x="702" y="70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lIns="51449" tIns="25724" rIns="51449" bIns="25724"/>
                <a:lstStyle/>
                <a:p>
                  <a:pPr>
                    <a:defRPr/>
                  </a:pPr>
                  <a:endParaRPr lang="en-US" sz="1350" dirty="0"/>
                </a:p>
              </p:txBody>
            </p:sp>
          </p:grpSp>
        </p:grpSp>
        <p:sp>
          <p:nvSpPr>
            <p:cNvPr id="222" name="Rectangle 221"/>
            <p:cNvSpPr/>
            <p:nvPr/>
          </p:nvSpPr>
          <p:spPr>
            <a:xfrm>
              <a:off x="6042590" y="2105918"/>
              <a:ext cx="78313" cy="2217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18</a:t>
            </a:fld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0" y="4236157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44599"/>
            <a:ext cx="1377567" cy="42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5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43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570" y="-323850"/>
            <a:ext cx="142875" cy="101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6200" y="92066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Authors Scopus Contributions for December 2021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19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6201" y="4547409"/>
            <a:ext cx="73914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NOTE – 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Authors Contributions includes both Staffs and Students of SOAT + authors with their profile outside the UENR Scopus database).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851761"/>
              </p:ext>
            </p:extLst>
          </p:nvPr>
        </p:nvGraphicFramePr>
        <p:xfrm>
          <a:off x="114300" y="401194"/>
          <a:ext cx="8915399" cy="382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5554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xmlns:p14="http://schemas.microsoft.com/office/powerpoint/2010/main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9050"/>
            <a:ext cx="9144000" cy="5162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780900" y="871178"/>
            <a:ext cx="3668902" cy="3162850"/>
            <a:chOff x="-780900" y="871178"/>
            <a:chExt cx="3668902" cy="3162850"/>
          </a:xfrm>
          <a:solidFill>
            <a:schemeClr val="tx2"/>
          </a:solidFill>
        </p:grpSpPr>
        <p:sp>
          <p:nvSpPr>
            <p:cNvPr id="56" name="Hexagon 55"/>
            <p:cNvSpPr/>
            <p:nvPr/>
          </p:nvSpPr>
          <p:spPr>
            <a:xfrm>
              <a:off x="-780900" y="871178"/>
              <a:ext cx="3668902" cy="3162850"/>
            </a:xfrm>
            <a:prstGeom prst="hexagon">
              <a:avLst/>
            </a:prstGeom>
            <a:grpFill/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 anchorCtr="1"/>
            <a:lstStyle/>
            <a:p>
              <a:pPr algn="ctr"/>
              <a:endParaRPr lang="en-US"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42213" y="2037104"/>
              <a:ext cx="2070380" cy="7571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Research</a:t>
              </a:r>
              <a:br>
                <a:rPr lang="en-U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is a complex pursuit, so… 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324600" y="871178"/>
            <a:ext cx="3716799" cy="3204141"/>
            <a:chOff x="6324600" y="871178"/>
            <a:chExt cx="3716799" cy="3204141"/>
          </a:xfrm>
        </p:grpSpPr>
        <p:sp>
          <p:nvSpPr>
            <p:cNvPr id="57" name="Hexagon 56"/>
            <p:cNvSpPr/>
            <p:nvPr/>
          </p:nvSpPr>
          <p:spPr>
            <a:xfrm>
              <a:off x="6324600" y="871178"/>
              <a:ext cx="3716799" cy="3204141"/>
            </a:xfrm>
            <a:prstGeom prst="hexagon">
              <a:avLst/>
            </a:prstGeom>
            <a:solidFill>
              <a:schemeClr val="tx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 anchorCtr="1"/>
            <a:lstStyle/>
            <a:p>
              <a:pPr algn="ctr"/>
              <a:r>
                <a:rPr lang="en-US" sz="1100">
                  <a:latin typeface="Arial" charset="0"/>
                  <a:ea typeface="Arial" charset="0"/>
                  <a:cs typeface="Arial" charset="0"/>
                </a:rPr>
                <a:t>      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10401" y="2083271"/>
              <a:ext cx="2697012" cy="6647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s-I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…you need</a:t>
              </a:r>
              <a:br>
                <a:rPr lang="is-I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is-I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the right tools</a:t>
              </a:r>
              <a:br>
                <a:rPr lang="en-U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at your fingertips.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678" y="-206991"/>
            <a:ext cx="126428" cy="8990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650187" y="4547409"/>
            <a:ext cx="5831705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b="1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……: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………………………………………………………………..</a:t>
            </a:r>
          </a:p>
        </p:txBody>
      </p:sp>
      <p:sp>
        <p:nvSpPr>
          <p:cNvPr id="27" name="Hexagon 26"/>
          <p:cNvSpPr/>
          <p:nvPr/>
        </p:nvSpPr>
        <p:spPr>
          <a:xfrm>
            <a:off x="3921950" y="514350"/>
            <a:ext cx="1333532" cy="1149598"/>
          </a:xfrm>
          <a:prstGeom prst="hexagon">
            <a:avLst/>
          </a:prstGeom>
          <a:solidFill>
            <a:srgbClr val="929598"/>
          </a:solidFill>
          <a:ln w="25400">
            <a:noFill/>
          </a:ln>
          <a:effectLst>
            <a:outerShdw blurRad="50800" dist="762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100">
                <a:latin typeface="Arial" charset="0"/>
                <a:ea typeface="Arial" charset="0"/>
                <a:cs typeface="Arial" charset="0"/>
              </a:rPr>
              <a:t>Research</a:t>
            </a:r>
          </a:p>
        </p:txBody>
      </p:sp>
      <p:sp>
        <p:nvSpPr>
          <p:cNvPr id="28" name="Hexagon 27"/>
          <p:cNvSpPr/>
          <p:nvPr/>
        </p:nvSpPr>
        <p:spPr>
          <a:xfrm>
            <a:off x="5120619" y="1230229"/>
            <a:ext cx="1333532" cy="1149598"/>
          </a:xfrm>
          <a:prstGeom prst="hexagon">
            <a:avLst/>
          </a:prstGeom>
          <a:solidFill>
            <a:srgbClr val="222B3C"/>
          </a:solidFill>
          <a:ln w="25400">
            <a:noFill/>
          </a:ln>
          <a:effectLst>
            <a:outerShdw blurRad="50800" dist="762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100" dirty="0">
                <a:latin typeface="Arial" charset="0"/>
                <a:ea typeface="Arial" charset="0"/>
                <a:cs typeface="Arial" charset="0"/>
              </a:rPr>
              <a:t>Write</a:t>
            </a:r>
          </a:p>
        </p:txBody>
      </p:sp>
      <p:sp>
        <p:nvSpPr>
          <p:cNvPr id="39" name="Hexagon 38"/>
          <p:cNvSpPr/>
          <p:nvPr/>
        </p:nvSpPr>
        <p:spPr>
          <a:xfrm>
            <a:off x="5120038" y="2571319"/>
            <a:ext cx="1333532" cy="1149598"/>
          </a:xfrm>
          <a:prstGeom prst="hexagon">
            <a:avLst/>
          </a:prstGeom>
          <a:solidFill>
            <a:srgbClr val="929598"/>
          </a:solidFill>
          <a:ln w="25400">
            <a:noFill/>
          </a:ln>
          <a:effectLst>
            <a:outerShdw blurRad="50800" dist="762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100" dirty="0">
                <a:latin typeface="Arial" charset="0"/>
                <a:ea typeface="Arial" charset="0"/>
                <a:cs typeface="Arial" charset="0"/>
              </a:rPr>
              <a:t>Publish</a:t>
            </a:r>
          </a:p>
        </p:txBody>
      </p:sp>
      <p:sp>
        <p:nvSpPr>
          <p:cNvPr id="41" name="Hexagon 40"/>
          <p:cNvSpPr/>
          <p:nvPr/>
        </p:nvSpPr>
        <p:spPr>
          <a:xfrm>
            <a:off x="3921950" y="3250952"/>
            <a:ext cx="1333532" cy="1149598"/>
          </a:xfrm>
          <a:prstGeom prst="hexagon">
            <a:avLst/>
          </a:prstGeom>
          <a:solidFill>
            <a:srgbClr val="222B3C"/>
          </a:solidFill>
          <a:ln w="25400">
            <a:noFill/>
          </a:ln>
          <a:effectLst>
            <a:outerShdw blurRad="50800" dist="762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100" dirty="0">
                <a:latin typeface="Arial" charset="0"/>
                <a:ea typeface="Arial" charset="0"/>
                <a:cs typeface="Arial" charset="0"/>
              </a:rPr>
              <a:t>Collaborate</a:t>
            </a:r>
          </a:p>
        </p:txBody>
      </p:sp>
      <p:sp>
        <p:nvSpPr>
          <p:cNvPr id="48" name="Hexagon 47"/>
          <p:cNvSpPr/>
          <p:nvPr/>
        </p:nvSpPr>
        <p:spPr>
          <a:xfrm>
            <a:off x="2720351" y="2565152"/>
            <a:ext cx="1333532" cy="1149598"/>
          </a:xfrm>
          <a:prstGeom prst="hexagon">
            <a:avLst/>
          </a:prstGeom>
          <a:solidFill>
            <a:srgbClr val="929598"/>
          </a:solidFill>
          <a:ln w="25400">
            <a:noFill/>
          </a:ln>
          <a:effectLst>
            <a:outerShdw blurRad="50800" dist="762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100" dirty="0">
                <a:latin typeface="Arial" charset="0"/>
                <a:ea typeface="Arial" charset="0"/>
                <a:cs typeface="Arial" charset="0"/>
              </a:rPr>
              <a:t>Evaluate</a:t>
            </a:r>
          </a:p>
        </p:txBody>
      </p:sp>
      <p:sp>
        <p:nvSpPr>
          <p:cNvPr id="49" name="Hexagon 48"/>
          <p:cNvSpPr/>
          <p:nvPr/>
        </p:nvSpPr>
        <p:spPr>
          <a:xfrm>
            <a:off x="2720351" y="1230229"/>
            <a:ext cx="1333532" cy="1149598"/>
          </a:xfrm>
          <a:prstGeom prst="hexagon">
            <a:avLst/>
          </a:prstGeom>
          <a:solidFill>
            <a:srgbClr val="222B3C"/>
          </a:solidFill>
          <a:ln w="25400">
            <a:noFill/>
          </a:ln>
          <a:effectLst>
            <a:outerShdw blurRad="50800" dist="762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100" dirty="0">
                <a:latin typeface="Arial" charset="0"/>
                <a:ea typeface="Arial" charset="0"/>
                <a:cs typeface="Arial" charset="0"/>
              </a:rPr>
              <a:t>Present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07" y="2193075"/>
            <a:ext cx="1567586" cy="8888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43" y="2471982"/>
            <a:ext cx="821794" cy="25216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52" y="2285610"/>
            <a:ext cx="281496" cy="22588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6716" y="16425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What is the way forward???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8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xmlns:p14="http://schemas.microsoft.com/office/powerpoint/2010/main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1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4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300"/>
                            </p:stCondLst>
                            <p:childTnLst>
                              <p:par>
                                <p:cTn id="45" presetID="23" presetClass="entr" presetSubtype="28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300"/>
                            </p:stCondLst>
                            <p:childTnLst>
                              <p:par>
                                <p:cTn id="50" presetID="23" presetClass="entr" presetSubtype="28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3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8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27" grpId="0" animBg="1"/>
      <p:bldP spid="28" grpId="0" animBg="1"/>
      <p:bldP spid="39" grpId="0" animBg="1"/>
      <p:bldP spid="41" grpId="0" animBg="1"/>
      <p:bldP spid="48" grpId="0" animBg="1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39555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226602"/>
            <a:ext cx="9144000" cy="9168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570" y="-323850"/>
            <a:ext cx="142875" cy="101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435044"/>
            <a:ext cx="1377567" cy="4227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CF2D-F7B5-4DEA-BA4A-2C2D3142C203}" type="slidenum">
              <a:rPr lang="en-US" smtClean="0"/>
              <a:t>21</a:t>
            </a:fld>
            <a:endParaRPr lang="en-US"/>
          </a:p>
        </p:txBody>
      </p:sp>
      <p:pic>
        <p:nvPicPr>
          <p:cNvPr id="17" name="Picture 8" descr="http://swcenter.fortlewis.edu/images_web/photos/searching-ma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766338"/>
            <a:ext cx="2771775" cy="346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81000" y="4515593"/>
            <a:ext cx="7086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3200" b="1">
                <a:solidFill>
                  <a:srgbClr val="32323D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rgbClr val="32323D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rgbClr val="32323D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32323D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32323D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32323D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32323D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32323D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32323D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  <a:latin typeface="Lucida Sans" panose="020B0602030504090204" pitchFamily="34" charset="0"/>
              </a:rPr>
              <a:t>If you have any question or suggestions, Please contact richard.bannor@uenr.edu.gh</a:t>
            </a: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265113"/>
            <a:ext cx="8712200" cy="39883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4400" dirty="0">
                <a:solidFill>
                  <a:schemeClr val="bg1"/>
                </a:solidFill>
                <a:ea typeface="宋体" panose="02010600030101010101" pitchFamily="2" charset="-122"/>
              </a:rPr>
              <a:t>Questions?</a:t>
            </a:r>
            <a:endParaRPr lang="zh-CN" altLang="en-US" sz="44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96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xmlns:p14="http://schemas.microsoft.com/office/powerpoint/2010/main" advClick="0" advTm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7365</TotalTime>
  <Words>493</Words>
  <Application>Microsoft Office PowerPoint</Application>
  <PresentationFormat>On-screen Show (16:9)</PresentationFormat>
  <Paragraphs>144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Gender Statistics of SOAT</vt:lpstr>
      <vt:lpstr>PowerPoint Presentation</vt:lpstr>
      <vt:lpstr>PowerPoint Presentation</vt:lpstr>
      <vt:lpstr>Questions?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Remember Roger Adjei</dc:creator>
  <cp:lastModifiedBy>Dr. Richard Kwasi Bannor</cp:lastModifiedBy>
  <cp:revision>502</cp:revision>
  <cp:lastPrinted>2016-08-10T20:17:00Z</cp:lastPrinted>
  <dcterms:created xsi:type="dcterms:W3CDTF">2016-01-19T18:34:56Z</dcterms:created>
  <dcterms:modified xsi:type="dcterms:W3CDTF">2022-01-10T16:14:25Z</dcterms:modified>
  <cp:contentStatus/>
</cp:coreProperties>
</file>